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26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2AE"/>
    <a:srgbClr val="6DA2A8"/>
    <a:srgbClr val="A3E1E7"/>
    <a:srgbClr val="FFFF01"/>
    <a:srgbClr val="1F7079"/>
    <a:srgbClr val="617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>
        <p:scale>
          <a:sx n="100" d="100"/>
          <a:sy n="100" d="100"/>
        </p:scale>
        <p:origin x="18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0FDB5-22A8-42B2-8039-B3B6332E10CA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DF475-3229-4AAE-9B3F-BDE54515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75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243" y="3709351"/>
            <a:ext cx="9144000" cy="1249842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7243" y="5051268"/>
            <a:ext cx="9144000" cy="115111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703134"/>
            <a:ext cx="4658264" cy="124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1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9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7696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5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49580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49580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9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6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9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2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44129"/>
            <a:ext cx="10515600" cy="4496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1249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E71ED12-0EFF-4B24-9F4C-F69B74B0DA0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110917" y="6266656"/>
            <a:ext cx="485766" cy="501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9"/>
          <a:srcRect l="26696" t="44414"/>
          <a:stretch/>
        </p:blipFill>
        <p:spPr>
          <a:xfrm>
            <a:off x="0" y="1"/>
            <a:ext cx="962025" cy="7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1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2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1F707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my.library.com/user/(%5b%5e/&#8221;%5d*)$&#8221;)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my.library.com/user/(%5b%5e/&#8221;%5d*)$&#8221;)" TargetMode="Externa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5449" y="4385626"/>
            <a:ext cx="9425794" cy="1249842"/>
          </a:xfrm>
        </p:spPr>
        <p:txBody>
          <a:bodyPr>
            <a:noAutofit/>
          </a:bodyPr>
          <a:lstStyle/>
          <a:p>
            <a:r>
              <a:rPr lang="en-US" sz="4800" dirty="0" err="1"/>
              <a:t>Behaviour</a:t>
            </a:r>
            <a:r>
              <a:rPr lang="en-US" sz="4800" dirty="0"/>
              <a:t> Driven Development :</a:t>
            </a:r>
            <a:br>
              <a:rPr lang="en-US" sz="4800" dirty="0"/>
            </a:br>
            <a:r>
              <a:rPr lang="en-US" sz="4800" dirty="0" err="1"/>
              <a:t>theGardener</a:t>
            </a:r>
            <a:r>
              <a:rPr lang="en-US" sz="4800" dirty="0"/>
              <a:t> roots</a:t>
            </a:r>
          </a:p>
        </p:txBody>
      </p:sp>
    </p:spTree>
    <p:extLst>
      <p:ext uri="{BB962C8B-B14F-4D97-AF65-F5344CB8AC3E}">
        <p14:creationId xmlns:p14="http://schemas.microsoft.com/office/powerpoint/2010/main" val="848065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2192000" cy="6193765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| Functional tests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3086564" y="1268084"/>
            <a:ext cx="6974630" cy="46088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28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6193765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| Executable Documentation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121069" y="1268084"/>
            <a:ext cx="8072855" cy="46088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90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 to be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12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356530" y="2281437"/>
            <a:ext cx="2173130" cy="2179143"/>
            <a:chOff x="4209266" y="5419562"/>
            <a:chExt cx="1719266" cy="1724023"/>
          </a:xfrm>
        </p:grpSpPr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444343" y="2286645"/>
            <a:ext cx="2177143" cy="2179142"/>
            <a:chOff x="6279371" y="5398925"/>
            <a:chExt cx="1722441" cy="1724023"/>
          </a:xfrm>
        </p:grpSpPr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356530" y="4661091"/>
            <a:ext cx="217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49359" y="4661091"/>
            <a:ext cx="217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239106" y="3088082"/>
            <a:ext cx="401638" cy="374967"/>
            <a:chOff x="1603375" y="3187701"/>
            <a:chExt cx="401638" cy="374967"/>
          </a:xfrm>
        </p:grpSpPr>
        <p:sp>
          <p:nvSpPr>
            <p:cNvPr id="11" name="AutoShape 9"/>
            <p:cNvSpPr>
              <a:spLocks noChangeAspect="1" noChangeArrowheads="1" noTextEdit="1"/>
            </p:cNvSpPr>
            <p:nvPr/>
          </p:nvSpPr>
          <p:spPr bwMode="auto">
            <a:xfrm>
              <a:off x="1603375" y="3189288"/>
              <a:ext cx="400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603375" y="3419793"/>
              <a:ext cx="401638" cy="142875"/>
            </a:xfrm>
            <a:custGeom>
              <a:avLst/>
              <a:gdLst>
                <a:gd name="T0" fmla="*/ 4 w 175"/>
                <a:gd name="T1" fmla="*/ 18 h 62"/>
                <a:gd name="T2" fmla="*/ 87 w 175"/>
                <a:gd name="T3" fmla="*/ 62 h 62"/>
                <a:gd name="T4" fmla="*/ 171 w 175"/>
                <a:gd name="T5" fmla="*/ 18 h 62"/>
                <a:gd name="T6" fmla="*/ 171 w 175"/>
                <a:gd name="T7" fmla="*/ 4 h 62"/>
                <a:gd name="T8" fmla="*/ 157 w 175"/>
                <a:gd name="T9" fmla="*/ 4 h 62"/>
                <a:gd name="T10" fmla="*/ 87 w 175"/>
                <a:gd name="T11" fmla="*/ 42 h 62"/>
                <a:gd name="T12" fmla="*/ 18 w 175"/>
                <a:gd name="T13" fmla="*/ 4 h 62"/>
                <a:gd name="T14" fmla="*/ 4 w 175"/>
                <a:gd name="T15" fmla="*/ 4 h 62"/>
                <a:gd name="T16" fmla="*/ 4 w 175"/>
                <a:gd name="T17" fmla="*/ 1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62">
                  <a:moveTo>
                    <a:pt x="4" y="18"/>
                  </a:moveTo>
                  <a:cubicBezTo>
                    <a:pt x="24" y="44"/>
                    <a:pt x="54" y="62"/>
                    <a:pt x="87" y="62"/>
                  </a:cubicBezTo>
                  <a:cubicBezTo>
                    <a:pt x="121" y="62"/>
                    <a:pt x="151" y="44"/>
                    <a:pt x="171" y="18"/>
                  </a:cubicBezTo>
                  <a:cubicBezTo>
                    <a:pt x="174" y="14"/>
                    <a:pt x="175" y="8"/>
                    <a:pt x="171" y="4"/>
                  </a:cubicBezTo>
                  <a:cubicBezTo>
                    <a:pt x="167" y="0"/>
                    <a:pt x="160" y="0"/>
                    <a:pt x="157" y="4"/>
                  </a:cubicBezTo>
                  <a:cubicBezTo>
                    <a:pt x="140" y="25"/>
                    <a:pt x="116" y="42"/>
                    <a:pt x="87" y="42"/>
                  </a:cubicBezTo>
                  <a:cubicBezTo>
                    <a:pt x="59" y="42"/>
                    <a:pt x="35" y="25"/>
                    <a:pt x="18" y="4"/>
                  </a:cubicBezTo>
                  <a:cubicBezTo>
                    <a:pt x="15" y="0"/>
                    <a:pt x="7" y="0"/>
                    <a:pt x="4" y="4"/>
                  </a:cubicBezTo>
                  <a:cubicBezTo>
                    <a:pt x="0" y="8"/>
                    <a:pt x="1" y="14"/>
                    <a:pt x="4" y="18"/>
                  </a:cubicBezTo>
                  <a:close/>
                </a:path>
              </a:pathLst>
            </a:cu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1651000" y="3187701"/>
              <a:ext cx="96838" cy="96838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1860550" y="3187701"/>
              <a:ext cx="96838" cy="96838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329274" y="3119399"/>
            <a:ext cx="401638" cy="374967"/>
            <a:chOff x="1603375" y="3187701"/>
            <a:chExt cx="401638" cy="374967"/>
          </a:xfrm>
        </p:grpSpPr>
        <p:sp>
          <p:nvSpPr>
            <p:cNvPr id="57" name="AutoShape 9"/>
            <p:cNvSpPr>
              <a:spLocks noChangeAspect="1" noChangeArrowheads="1" noTextEdit="1"/>
            </p:cNvSpPr>
            <p:nvPr/>
          </p:nvSpPr>
          <p:spPr bwMode="auto">
            <a:xfrm>
              <a:off x="1603375" y="3189288"/>
              <a:ext cx="4000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1603375" y="3419793"/>
              <a:ext cx="401638" cy="142875"/>
            </a:xfrm>
            <a:custGeom>
              <a:avLst/>
              <a:gdLst>
                <a:gd name="T0" fmla="*/ 4 w 175"/>
                <a:gd name="T1" fmla="*/ 18 h 62"/>
                <a:gd name="T2" fmla="*/ 87 w 175"/>
                <a:gd name="T3" fmla="*/ 62 h 62"/>
                <a:gd name="T4" fmla="*/ 171 w 175"/>
                <a:gd name="T5" fmla="*/ 18 h 62"/>
                <a:gd name="T6" fmla="*/ 171 w 175"/>
                <a:gd name="T7" fmla="*/ 4 h 62"/>
                <a:gd name="T8" fmla="*/ 157 w 175"/>
                <a:gd name="T9" fmla="*/ 4 h 62"/>
                <a:gd name="T10" fmla="*/ 87 w 175"/>
                <a:gd name="T11" fmla="*/ 42 h 62"/>
                <a:gd name="T12" fmla="*/ 18 w 175"/>
                <a:gd name="T13" fmla="*/ 4 h 62"/>
                <a:gd name="T14" fmla="*/ 4 w 175"/>
                <a:gd name="T15" fmla="*/ 4 h 62"/>
                <a:gd name="T16" fmla="*/ 4 w 175"/>
                <a:gd name="T17" fmla="*/ 1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62">
                  <a:moveTo>
                    <a:pt x="4" y="18"/>
                  </a:moveTo>
                  <a:cubicBezTo>
                    <a:pt x="24" y="44"/>
                    <a:pt x="54" y="62"/>
                    <a:pt x="87" y="62"/>
                  </a:cubicBezTo>
                  <a:cubicBezTo>
                    <a:pt x="121" y="62"/>
                    <a:pt x="151" y="44"/>
                    <a:pt x="171" y="18"/>
                  </a:cubicBezTo>
                  <a:cubicBezTo>
                    <a:pt x="174" y="14"/>
                    <a:pt x="175" y="8"/>
                    <a:pt x="171" y="4"/>
                  </a:cubicBezTo>
                  <a:cubicBezTo>
                    <a:pt x="167" y="0"/>
                    <a:pt x="160" y="0"/>
                    <a:pt x="157" y="4"/>
                  </a:cubicBezTo>
                  <a:cubicBezTo>
                    <a:pt x="140" y="25"/>
                    <a:pt x="116" y="42"/>
                    <a:pt x="87" y="42"/>
                  </a:cubicBezTo>
                  <a:cubicBezTo>
                    <a:pt x="59" y="42"/>
                    <a:pt x="35" y="25"/>
                    <a:pt x="18" y="4"/>
                  </a:cubicBezTo>
                  <a:cubicBezTo>
                    <a:pt x="15" y="0"/>
                    <a:pt x="7" y="0"/>
                    <a:pt x="4" y="4"/>
                  </a:cubicBezTo>
                  <a:cubicBezTo>
                    <a:pt x="0" y="8"/>
                    <a:pt x="1" y="14"/>
                    <a:pt x="4" y="18"/>
                  </a:cubicBezTo>
                  <a:close/>
                </a:path>
              </a:pathLst>
            </a:cu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1651000" y="3187701"/>
              <a:ext cx="96838" cy="96838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59"/>
            <p:cNvSpPr>
              <a:spLocks noChangeArrowheads="1"/>
            </p:cNvSpPr>
            <p:nvPr/>
          </p:nvSpPr>
          <p:spPr bwMode="auto">
            <a:xfrm>
              <a:off x="1860550" y="3187701"/>
              <a:ext cx="96838" cy="96838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5810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 to be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045075" y="1800225"/>
            <a:ext cx="1738313" cy="1731963"/>
            <a:chOff x="2332" y="798"/>
            <a:chExt cx="1095" cy="1091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2" y="798"/>
              <a:ext cx="1095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334" y="797"/>
              <a:ext cx="1093" cy="1094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568" y="1519"/>
              <a:ext cx="624" cy="372"/>
            </a:xfrm>
            <a:custGeom>
              <a:avLst/>
              <a:gdLst>
                <a:gd name="T0" fmla="*/ 68 w 393"/>
                <a:gd name="T1" fmla="*/ 46 h 234"/>
                <a:gd name="T2" fmla="*/ 0 w 393"/>
                <a:gd name="T3" fmla="*/ 172 h 234"/>
                <a:gd name="T4" fmla="*/ 197 w 393"/>
                <a:gd name="T5" fmla="*/ 234 h 234"/>
                <a:gd name="T6" fmla="*/ 393 w 393"/>
                <a:gd name="T7" fmla="*/ 172 h 234"/>
                <a:gd name="T8" fmla="*/ 325 w 393"/>
                <a:gd name="T9" fmla="*/ 46 h 234"/>
                <a:gd name="T10" fmla="*/ 196 w 393"/>
                <a:gd name="T11" fmla="*/ 0 h 234"/>
                <a:gd name="T12" fmla="*/ 68 w 393"/>
                <a:gd name="T13" fmla="*/ 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8" y="46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3" y="234"/>
                    <a:pt x="197" y="234"/>
                  </a:cubicBezTo>
                  <a:cubicBezTo>
                    <a:pt x="270" y="234"/>
                    <a:pt x="338" y="211"/>
                    <a:pt x="393" y="172"/>
                  </a:cubicBezTo>
                  <a:cubicBezTo>
                    <a:pt x="373" y="116"/>
                    <a:pt x="360" y="68"/>
                    <a:pt x="325" y="46"/>
                  </a:cubicBezTo>
                  <a:cubicBezTo>
                    <a:pt x="266" y="10"/>
                    <a:pt x="231" y="1"/>
                    <a:pt x="196" y="0"/>
                  </a:cubicBezTo>
                  <a:cubicBezTo>
                    <a:pt x="161" y="0"/>
                    <a:pt x="126" y="9"/>
                    <a:pt x="68" y="46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132" y="1641"/>
              <a:ext cx="60" cy="189"/>
            </a:xfrm>
            <a:custGeom>
              <a:avLst/>
              <a:gdLst>
                <a:gd name="T0" fmla="*/ 0 w 38"/>
                <a:gd name="T1" fmla="*/ 119 h 119"/>
                <a:gd name="T2" fmla="*/ 0 w 38"/>
                <a:gd name="T3" fmla="*/ 0 h 119"/>
                <a:gd name="T4" fmla="*/ 38 w 38"/>
                <a:gd name="T5" fmla="*/ 95 h 119"/>
                <a:gd name="T6" fmla="*/ 0 w 3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9">
                  <a:moveTo>
                    <a:pt x="0" y="11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25"/>
                    <a:pt x="25" y="58"/>
                    <a:pt x="38" y="95"/>
                  </a:cubicBezTo>
                  <a:cubicBezTo>
                    <a:pt x="26" y="104"/>
                    <a:pt x="13" y="112"/>
                    <a:pt x="0" y="119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018" y="1556"/>
              <a:ext cx="66" cy="317"/>
            </a:xfrm>
            <a:custGeom>
              <a:avLst/>
              <a:gdLst>
                <a:gd name="T0" fmla="*/ 42 w 42"/>
                <a:gd name="T1" fmla="*/ 23 h 200"/>
                <a:gd name="T2" fmla="*/ 42 w 42"/>
                <a:gd name="T3" fmla="*/ 186 h 200"/>
                <a:gd name="T4" fmla="*/ 0 w 42"/>
                <a:gd name="T5" fmla="*/ 200 h 200"/>
                <a:gd name="T6" fmla="*/ 0 w 42"/>
                <a:gd name="T7" fmla="*/ 0 h 200"/>
                <a:gd name="T8" fmla="*/ 42 w 42"/>
                <a:gd name="T9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0">
                  <a:moveTo>
                    <a:pt x="42" y="23"/>
                  </a:moveTo>
                  <a:cubicBezTo>
                    <a:pt x="42" y="186"/>
                    <a:pt x="42" y="186"/>
                    <a:pt x="42" y="186"/>
                  </a:cubicBezTo>
                  <a:cubicBezTo>
                    <a:pt x="29" y="191"/>
                    <a:pt x="14" y="196"/>
                    <a:pt x="0" y="2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6"/>
                    <a:pt x="27" y="14"/>
                    <a:pt x="42" y="23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903" y="1521"/>
              <a:ext cx="69" cy="368"/>
            </a:xfrm>
            <a:custGeom>
              <a:avLst/>
              <a:gdLst>
                <a:gd name="T0" fmla="*/ 43 w 43"/>
                <a:gd name="T1" fmla="*/ 9 h 232"/>
                <a:gd name="T2" fmla="*/ 43 w 43"/>
                <a:gd name="T3" fmla="*/ 228 h 232"/>
                <a:gd name="T4" fmla="*/ 0 w 43"/>
                <a:gd name="T5" fmla="*/ 232 h 232"/>
                <a:gd name="T6" fmla="*/ 0 w 43"/>
                <a:gd name="T7" fmla="*/ 0 h 232"/>
                <a:gd name="T8" fmla="*/ 43 w 43"/>
                <a:gd name="T9" fmla="*/ 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32">
                  <a:moveTo>
                    <a:pt x="43" y="9"/>
                  </a:moveTo>
                  <a:cubicBezTo>
                    <a:pt x="43" y="228"/>
                    <a:pt x="43" y="228"/>
                    <a:pt x="43" y="228"/>
                  </a:cubicBezTo>
                  <a:cubicBezTo>
                    <a:pt x="29" y="230"/>
                    <a:pt x="15" y="232"/>
                    <a:pt x="0" y="2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"/>
                    <a:pt x="27" y="4"/>
                    <a:pt x="43" y="9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791" y="1521"/>
              <a:ext cx="66" cy="368"/>
            </a:xfrm>
            <a:custGeom>
              <a:avLst/>
              <a:gdLst>
                <a:gd name="T0" fmla="*/ 42 w 42"/>
                <a:gd name="T1" fmla="*/ 0 h 232"/>
                <a:gd name="T2" fmla="*/ 42 w 42"/>
                <a:gd name="T3" fmla="*/ 232 h 232"/>
                <a:gd name="T4" fmla="*/ 0 w 42"/>
                <a:gd name="T5" fmla="*/ 228 h 232"/>
                <a:gd name="T6" fmla="*/ 0 w 42"/>
                <a:gd name="T7" fmla="*/ 8 h 232"/>
                <a:gd name="T8" fmla="*/ 42 w 42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2">
                  <a:moveTo>
                    <a:pt x="42" y="0"/>
                  </a:moveTo>
                  <a:cubicBezTo>
                    <a:pt x="42" y="232"/>
                    <a:pt x="42" y="232"/>
                    <a:pt x="42" y="232"/>
                  </a:cubicBezTo>
                  <a:cubicBezTo>
                    <a:pt x="28" y="232"/>
                    <a:pt x="13" y="230"/>
                    <a:pt x="0" y="2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5" y="3"/>
                    <a:pt x="29" y="1"/>
                    <a:pt x="42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676" y="1554"/>
              <a:ext cx="67" cy="319"/>
            </a:xfrm>
            <a:custGeom>
              <a:avLst/>
              <a:gdLst>
                <a:gd name="T0" fmla="*/ 42 w 42"/>
                <a:gd name="T1" fmla="*/ 0 h 201"/>
                <a:gd name="T2" fmla="*/ 42 w 42"/>
                <a:gd name="T3" fmla="*/ 201 h 201"/>
                <a:gd name="T4" fmla="*/ 0 w 42"/>
                <a:gd name="T5" fmla="*/ 187 h 201"/>
                <a:gd name="T6" fmla="*/ 0 w 42"/>
                <a:gd name="T7" fmla="*/ 24 h 201"/>
                <a:gd name="T8" fmla="*/ 42 w 42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1">
                  <a:moveTo>
                    <a:pt x="42" y="0"/>
                  </a:moveTo>
                  <a:cubicBezTo>
                    <a:pt x="42" y="201"/>
                    <a:pt x="42" y="201"/>
                    <a:pt x="42" y="201"/>
                  </a:cubicBezTo>
                  <a:cubicBezTo>
                    <a:pt x="28" y="197"/>
                    <a:pt x="14" y="192"/>
                    <a:pt x="0" y="18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6" y="14"/>
                    <a:pt x="29" y="6"/>
                    <a:pt x="42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2568" y="1643"/>
              <a:ext cx="62" cy="186"/>
            </a:xfrm>
            <a:custGeom>
              <a:avLst/>
              <a:gdLst>
                <a:gd name="T0" fmla="*/ 39 w 39"/>
                <a:gd name="T1" fmla="*/ 0 h 117"/>
                <a:gd name="T2" fmla="*/ 39 w 39"/>
                <a:gd name="T3" fmla="*/ 117 h 117"/>
                <a:gd name="T4" fmla="*/ 0 w 39"/>
                <a:gd name="T5" fmla="*/ 94 h 117"/>
                <a:gd name="T6" fmla="*/ 39 w 39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17">
                  <a:moveTo>
                    <a:pt x="39" y="0"/>
                  </a:moveTo>
                  <a:cubicBezTo>
                    <a:pt x="39" y="117"/>
                    <a:pt x="39" y="117"/>
                    <a:pt x="39" y="117"/>
                  </a:cubicBezTo>
                  <a:cubicBezTo>
                    <a:pt x="25" y="110"/>
                    <a:pt x="12" y="103"/>
                    <a:pt x="0" y="94"/>
                  </a:cubicBezTo>
                  <a:cubicBezTo>
                    <a:pt x="13" y="57"/>
                    <a:pt x="23" y="24"/>
                    <a:pt x="39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2614" y="1603"/>
              <a:ext cx="532" cy="69"/>
            </a:xfrm>
            <a:custGeom>
              <a:avLst/>
              <a:gdLst>
                <a:gd name="T0" fmla="*/ 30 w 335"/>
                <a:gd name="T1" fmla="*/ 0 h 43"/>
                <a:gd name="T2" fmla="*/ 0 w 335"/>
                <a:gd name="T3" fmla="*/ 43 h 43"/>
                <a:gd name="T4" fmla="*/ 335 w 335"/>
                <a:gd name="T5" fmla="*/ 43 h 43"/>
                <a:gd name="T6" fmla="*/ 305 w 335"/>
                <a:gd name="T7" fmla="*/ 0 h 43"/>
                <a:gd name="T8" fmla="*/ 30 w 33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43">
                  <a:moveTo>
                    <a:pt x="30" y="0"/>
                  </a:moveTo>
                  <a:cubicBezTo>
                    <a:pt x="18" y="11"/>
                    <a:pt x="8" y="25"/>
                    <a:pt x="0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27" y="25"/>
                    <a:pt x="318" y="11"/>
                    <a:pt x="305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2570" y="1718"/>
              <a:ext cx="620" cy="66"/>
            </a:xfrm>
            <a:custGeom>
              <a:avLst/>
              <a:gdLst>
                <a:gd name="T0" fmla="*/ 16 w 391"/>
                <a:gd name="T1" fmla="*/ 0 h 42"/>
                <a:gd name="T2" fmla="*/ 0 w 391"/>
                <a:gd name="T3" fmla="*/ 42 h 42"/>
                <a:gd name="T4" fmla="*/ 391 w 391"/>
                <a:gd name="T5" fmla="*/ 42 h 42"/>
                <a:gd name="T6" fmla="*/ 376 w 391"/>
                <a:gd name="T7" fmla="*/ 0 h 42"/>
                <a:gd name="T8" fmla="*/ 16 w 39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42">
                  <a:moveTo>
                    <a:pt x="16" y="0"/>
                  </a:moveTo>
                  <a:cubicBezTo>
                    <a:pt x="11" y="13"/>
                    <a:pt x="6" y="27"/>
                    <a:pt x="0" y="42"/>
                  </a:cubicBezTo>
                  <a:cubicBezTo>
                    <a:pt x="391" y="42"/>
                    <a:pt x="391" y="42"/>
                    <a:pt x="391" y="42"/>
                  </a:cubicBezTo>
                  <a:cubicBezTo>
                    <a:pt x="385" y="27"/>
                    <a:pt x="381" y="13"/>
                    <a:pt x="376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2634" y="1832"/>
              <a:ext cx="493" cy="59"/>
            </a:xfrm>
            <a:custGeom>
              <a:avLst/>
              <a:gdLst>
                <a:gd name="T0" fmla="*/ 0 w 311"/>
                <a:gd name="T1" fmla="*/ 0 h 37"/>
                <a:gd name="T2" fmla="*/ 156 w 311"/>
                <a:gd name="T3" fmla="*/ 37 h 37"/>
                <a:gd name="T4" fmla="*/ 311 w 311"/>
                <a:gd name="T5" fmla="*/ 0 h 37"/>
                <a:gd name="T6" fmla="*/ 0 w 311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37">
                  <a:moveTo>
                    <a:pt x="0" y="0"/>
                  </a:moveTo>
                  <a:cubicBezTo>
                    <a:pt x="47" y="23"/>
                    <a:pt x="100" y="37"/>
                    <a:pt x="156" y="37"/>
                  </a:cubicBezTo>
                  <a:cubicBezTo>
                    <a:pt x="212" y="37"/>
                    <a:pt x="265" y="23"/>
                    <a:pt x="3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132" y="1641"/>
              <a:ext cx="14" cy="31"/>
            </a:xfrm>
            <a:custGeom>
              <a:avLst/>
              <a:gdLst>
                <a:gd name="T0" fmla="*/ 0 w 9"/>
                <a:gd name="T1" fmla="*/ 19 h 19"/>
                <a:gd name="T2" fmla="*/ 9 w 9"/>
                <a:gd name="T3" fmla="*/ 19 h 19"/>
                <a:gd name="T4" fmla="*/ 9 w 9"/>
                <a:gd name="T5" fmla="*/ 18 h 19"/>
                <a:gd name="T6" fmla="*/ 8 w 9"/>
                <a:gd name="T7" fmla="*/ 16 h 19"/>
                <a:gd name="T8" fmla="*/ 8 w 9"/>
                <a:gd name="T9" fmla="*/ 15 h 19"/>
                <a:gd name="T10" fmla="*/ 6 w 9"/>
                <a:gd name="T11" fmla="*/ 12 h 19"/>
                <a:gd name="T12" fmla="*/ 6 w 9"/>
                <a:gd name="T13" fmla="*/ 11 h 19"/>
                <a:gd name="T14" fmla="*/ 4 w 9"/>
                <a:gd name="T15" fmla="*/ 8 h 19"/>
                <a:gd name="T16" fmla="*/ 4 w 9"/>
                <a:gd name="T17" fmla="*/ 8 h 19"/>
                <a:gd name="T18" fmla="*/ 4 w 9"/>
                <a:gd name="T19" fmla="*/ 8 h 19"/>
                <a:gd name="T20" fmla="*/ 3 w 9"/>
                <a:gd name="T21" fmla="*/ 7 h 19"/>
                <a:gd name="T22" fmla="*/ 3 w 9"/>
                <a:gd name="T23" fmla="*/ 7 h 19"/>
                <a:gd name="T24" fmla="*/ 3 w 9"/>
                <a:gd name="T25" fmla="*/ 6 h 19"/>
                <a:gd name="T26" fmla="*/ 3 w 9"/>
                <a:gd name="T27" fmla="*/ 5 h 19"/>
                <a:gd name="T28" fmla="*/ 3 w 9"/>
                <a:gd name="T29" fmla="*/ 5 h 19"/>
                <a:gd name="T30" fmla="*/ 2 w 9"/>
                <a:gd name="T31" fmla="*/ 5 h 19"/>
                <a:gd name="T32" fmla="*/ 2 w 9"/>
                <a:gd name="T33" fmla="*/ 5 h 19"/>
                <a:gd name="T34" fmla="*/ 2 w 9"/>
                <a:gd name="T35" fmla="*/ 4 h 19"/>
                <a:gd name="T36" fmla="*/ 2 w 9"/>
                <a:gd name="T37" fmla="*/ 4 h 19"/>
                <a:gd name="T38" fmla="*/ 1 w 9"/>
                <a:gd name="T39" fmla="*/ 3 h 19"/>
                <a:gd name="T40" fmla="*/ 1 w 9"/>
                <a:gd name="T41" fmla="*/ 3 h 19"/>
                <a:gd name="T42" fmla="*/ 1 w 9"/>
                <a:gd name="T43" fmla="*/ 3 h 19"/>
                <a:gd name="T44" fmla="*/ 0 w 9"/>
                <a:gd name="T45" fmla="*/ 2 h 19"/>
                <a:gd name="T46" fmla="*/ 0 w 9"/>
                <a:gd name="T47" fmla="*/ 1 h 19"/>
                <a:gd name="T48" fmla="*/ 0 w 9"/>
                <a:gd name="T49" fmla="*/ 1 h 19"/>
                <a:gd name="T50" fmla="*/ 0 w 9"/>
                <a:gd name="T51" fmla="*/ 0 h 19"/>
                <a:gd name="T52" fmla="*/ 0 w 9"/>
                <a:gd name="T5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4"/>
                    <a:pt x="7" y="13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0"/>
                    <a:pt x="5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132" y="1718"/>
              <a:ext cx="58" cy="66"/>
            </a:xfrm>
            <a:custGeom>
              <a:avLst/>
              <a:gdLst>
                <a:gd name="T0" fmla="*/ 58 w 58"/>
                <a:gd name="T1" fmla="*/ 66 h 66"/>
                <a:gd name="T2" fmla="*/ 57 w 58"/>
                <a:gd name="T3" fmla="*/ 66 h 66"/>
                <a:gd name="T4" fmla="*/ 57 w 58"/>
                <a:gd name="T5" fmla="*/ 63 h 66"/>
                <a:gd name="T6" fmla="*/ 57 w 58"/>
                <a:gd name="T7" fmla="*/ 63 h 66"/>
                <a:gd name="T8" fmla="*/ 55 w 58"/>
                <a:gd name="T9" fmla="*/ 58 h 66"/>
                <a:gd name="T10" fmla="*/ 55 w 58"/>
                <a:gd name="T11" fmla="*/ 58 h 66"/>
                <a:gd name="T12" fmla="*/ 54 w 58"/>
                <a:gd name="T13" fmla="*/ 55 h 66"/>
                <a:gd name="T14" fmla="*/ 54 w 58"/>
                <a:gd name="T15" fmla="*/ 55 h 66"/>
                <a:gd name="T16" fmla="*/ 52 w 58"/>
                <a:gd name="T17" fmla="*/ 52 h 66"/>
                <a:gd name="T18" fmla="*/ 52 w 58"/>
                <a:gd name="T19" fmla="*/ 50 h 66"/>
                <a:gd name="T20" fmla="*/ 49 w 58"/>
                <a:gd name="T21" fmla="*/ 43 h 66"/>
                <a:gd name="T22" fmla="*/ 47 w 58"/>
                <a:gd name="T23" fmla="*/ 39 h 66"/>
                <a:gd name="T24" fmla="*/ 47 w 58"/>
                <a:gd name="T25" fmla="*/ 38 h 66"/>
                <a:gd name="T26" fmla="*/ 47 w 58"/>
                <a:gd name="T27" fmla="*/ 36 h 66"/>
                <a:gd name="T28" fmla="*/ 47 w 58"/>
                <a:gd name="T29" fmla="*/ 35 h 66"/>
                <a:gd name="T30" fmla="*/ 46 w 58"/>
                <a:gd name="T31" fmla="*/ 33 h 66"/>
                <a:gd name="T32" fmla="*/ 44 w 58"/>
                <a:gd name="T33" fmla="*/ 27 h 66"/>
                <a:gd name="T34" fmla="*/ 44 w 58"/>
                <a:gd name="T35" fmla="*/ 27 h 66"/>
                <a:gd name="T36" fmla="*/ 43 w 58"/>
                <a:gd name="T37" fmla="*/ 25 h 66"/>
                <a:gd name="T38" fmla="*/ 43 w 58"/>
                <a:gd name="T39" fmla="*/ 23 h 66"/>
                <a:gd name="T40" fmla="*/ 43 w 58"/>
                <a:gd name="T41" fmla="*/ 22 h 66"/>
                <a:gd name="T42" fmla="*/ 41 w 58"/>
                <a:gd name="T43" fmla="*/ 20 h 66"/>
                <a:gd name="T44" fmla="*/ 41 w 58"/>
                <a:gd name="T45" fmla="*/ 19 h 66"/>
                <a:gd name="T46" fmla="*/ 41 w 58"/>
                <a:gd name="T47" fmla="*/ 17 h 66"/>
                <a:gd name="T48" fmla="*/ 39 w 58"/>
                <a:gd name="T49" fmla="*/ 14 h 66"/>
                <a:gd name="T50" fmla="*/ 39 w 58"/>
                <a:gd name="T51" fmla="*/ 14 h 66"/>
                <a:gd name="T52" fmla="*/ 38 w 58"/>
                <a:gd name="T53" fmla="*/ 12 h 66"/>
                <a:gd name="T54" fmla="*/ 38 w 58"/>
                <a:gd name="T55" fmla="*/ 11 h 66"/>
                <a:gd name="T56" fmla="*/ 38 w 58"/>
                <a:gd name="T57" fmla="*/ 9 h 66"/>
                <a:gd name="T58" fmla="*/ 38 w 58"/>
                <a:gd name="T59" fmla="*/ 8 h 66"/>
                <a:gd name="T60" fmla="*/ 36 w 58"/>
                <a:gd name="T61" fmla="*/ 6 h 66"/>
                <a:gd name="T62" fmla="*/ 36 w 58"/>
                <a:gd name="T63" fmla="*/ 3 h 66"/>
                <a:gd name="T64" fmla="*/ 35 w 58"/>
                <a:gd name="T65" fmla="*/ 1 h 66"/>
                <a:gd name="T66" fmla="*/ 0 w 58"/>
                <a:gd name="T6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" h="66">
                  <a:moveTo>
                    <a:pt x="0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57" y="66"/>
                  </a:lnTo>
                  <a:lnTo>
                    <a:pt x="57" y="65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5" y="60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4" y="57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2" y="50"/>
                  </a:lnTo>
                  <a:lnTo>
                    <a:pt x="52" y="49"/>
                  </a:lnTo>
                  <a:lnTo>
                    <a:pt x="49" y="43"/>
                  </a:lnTo>
                  <a:lnTo>
                    <a:pt x="49" y="43"/>
                  </a:lnTo>
                  <a:lnTo>
                    <a:pt x="47" y="39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7" y="36"/>
                  </a:lnTo>
                  <a:lnTo>
                    <a:pt x="47" y="36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6" y="33"/>
                  </a:lnTo>
                  <a:lnTo>
                    <a:pt x="46" y="33"/>
                  </a:lnTo>
                  <a:lnTo>
                    <a:pt x="46" y="31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3" y="25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39" y="16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2"/>
                  </a:lnTo>
                  <a:lnTo>
                    <a:pt x="38" y="12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6" y="3"/>
                  </a:lnTo>
                  <a:lnTo>
                    <a:pt x="35" y="3"/>
                  </a:lnTo>
                  <a:lnTo>
                    <a:pt x="35" y="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018" y="1603"/>
              <a:ext cx="66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018" y="1718"/>
              <a:ext cx="66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3018" y="1832"/>
              <a:ext cx="66" cy="41"/>
            </a:xfrm>
            <a:custGeom>
              <a:avLst/>
              <a:gdLst>
                <a:gd name="T0" fmla="*/ 0 w 66"/>
                <a:gd name="T1" fmla="*/ 41 h 41"/>
                <a:gd name="T2" fmla="*/ 3 w 66"/>
                <a:gd name="T3" fmla="*/ 40 h 41"/>
                <a:gd name="T4" fmla="*/ 3 w 66"/>
                <a:gd name="T5" fmla="*/ 40 h 41"/>
                <a:gd name="T6" fmla="*/ 3 w 66"/>
                <a:gd name="T7" fmla="*/ 40 h 41"/>
                <a:gd name="T8" fmla="*/ 4 w 66"/>
                <a:gd name="T9" fmla="*/ 40 h 41"/>
                <a:gd name="T10" fmla="*/ 6 w 66"/>
                <a:gd name="T11" fmla="*/ 40 h 41"/>
                <a:gd name="T12" fmla="*/ 7 w 66"/>
                <a:gd name="T13" fmla="*/ 40 h 41"/>
                <a:gd name="T14" fmla="*/ 11 w 66"/>
                <a:gd name="T15" fmla="*/ 38 h 41"/>
                <a:gd name="T16" fmla="*/ 11 w 66"/>
                <a:gd name="T17" fmla="*/ 38 h 41"/>
                <a:gd name="T18" fmla="*/ 11 w 66"/>
                <a:gd name="T19" fmla="*/ 38 h 41"/>
                <a:gd name="T20" fmla="*/ 11 w 66"/>
                <a:gd name="T21" fmla="*/ 38 h 41"/>
                <a:gd name="T22" fmla="*/ 14 w 66"/>
                <a:gd name="T23" fmla="*/ 37 h 41"/>
                <a:gd name="T24" fmla="*/ 15 w 66"/>
                <a:gd name="T25" fmla="*/ 37 h 41"/>
                <a:gd name="T26" fmla="*/ 15 w 66"/>
                <a:gd name="T27" fmla="*/ 37 h 41"/>
                <a:gd name="T28" fmla="*/ 17 w 66"/>
                <a:gd name="T29" fmla="*/ 37 h 41"/>
                <a:gd name="T30" fmla="*/ 17 w 66"/>
                <a:gd name="T31" fmla="*/ 37 h 41"/>
                <a:gd name="T32" fmla="*/ 19 w 66"/>
                <a:gd name="T33" fmla="*/ 35 h 41"/>
                <a:gd name="T34" fmla="*/ 22 w 66"/>
                <a:gd name="T35" fmla="*/ 35 h 41"/>
                <a:gd name="T36" fmla="*/ 22 w 66"/>
                <a:gd name="T37" fmla="*/ 35 h 41"/>
                <a:gd name="T38" fmla="*/ 22 w 66"/>
                <a:gd name="T39" fmla="*/ 35 h 41"/>
                <a:gd name="T40" fmla="*/ 23 w 66"/>
                <a:gd name="T41" fmla="*/ 35 h 41"/>
                <a:gd name="T42" fmla="*/ 25 w 66"/>
                <a:gd name="T43" fmla="*/ 33 h 41"/>
                <a:gd name="T44" fmla="*/ 27 w 66"/>
                <a:gd name="T45" fmla="*/ 33 h 41"/>
                <a:gd name="T46" fmla="*/ 27 w 66"/>
                <a:gd name="T47" fmla="*/ 33 h 41"/>
                <a:gd name="T48" fmla="*/ 28 w 66"/>
                <a:gd name="T49" fmla="*/ 33 h 41"/>
                <a:gd name="T50" fmla="*/ 30 w 66"/>
                <a:gd name="T51" fmla="*/ 32 h 41"/>
                <a:gd name="T52" fmla="*/ 30 w 66"/>
                <a:gd name="T53" fmla="*/ 32 h 41"/>
                <a:gd name="T54" fmla="*/ 31 w 66"/>
                <a:gd name="T55" fmla="*/ 32 h 41"/>
                <a:gd name="T56" fmla="*/ 33 w 66"/>
                <a:gd name="T57" fmla="*/ 32 h 41"/>
                <a:gd name="T58" fmla="*/ 33 w 66"/>
                <a:gd name="T59" fmla="*/ 32 h 41"/>
                <a:gd name="T60" fmla="*/ 34 w 66"/>
                <a:gd name="T61" fmla="*/ 30 h 41"/>
                <a:gd name="T62" fmla="*/ 36 w 66"/>
                <a:gd name="T63" fmla="*/ 30 h 41"/>
                <a:gd name="T64" fmla="*/ 38 w 66"/>
                <a:gd name="T65" fmla="*/ 30 h 41"/>
                <a:gd name="T66" fmla="*/ 41 w 66"/>
                <a:gd name="T67" fmla="*/ 29 h 41"/>
                <a:gd name="T68" fmla="*/ 42 w 66"/>
                <a:gd name="T69" fmla="*/ 29 h 41"/>
                <a:gd name="T70" fmla="*/ 44 w 66"/>
                <a:gd name="T71" fmla="*/ 27 h 41"/>
                <a:gd name="T72" fmla="*/ 46 w 66"/>
                <a:gd name="T73" fmla="*/ 27 h 41"/>
                <a:gd name="T74" fmla="*/ 49 w 66"/>
                <a:gd name="T75" fmla="*/ 25 h 41"/>
                <a:gd name="T76" fmla="*/ 49 w 66"/>
                <a:gd name="T77" fmla="*/ 25 h 41"/>
                <a:gd name="T78" fmla="*/ 49 w 66"/>
                <a:gd name="T79" fmla="*/ 25 h 41"/>
                <a:gd name="T80" fmla="*/ 49 w 66"/>
                <a:gd name="T81" fmla="*/ 25 h 41"/>
                <a:gd name="T82" fmla="*/ 52 w 66"/>
                <a:gd name="T83" fmla="*/ 25 h 41"/>
                <a:gd name="T84" fmla="*/ 52 w 66"/>
                <a:gd name="T85" fmla="*/ 24 h 41"/>
                <a:gd name="T86" fmla="*/ 53 w 66"/>
                <a:gd name="T87" fmla="*/ 24 h 41"/>
                <a:gd name="T88" fmla="*/ 55 w 66"/>
                <a:gd name="T89" fmla="*/ 24 h 41"/>
                <a:gd name="T90" fmla="*/ 57 w 66"/>
                <a:gd name="T91" fmla="*/ 22 h 41"/>
                <a:gd name="T92" fmla="*/ 58 w 66"/>
                <a:gd name="T93" fmla="*/ 22 h 41"/>
                <a:gd name="T94" fmla="*/ 58 w 66"/>
                <a:gd name="T95" fmla="*/ 22 h 41"/>
                <a:gd name="T96" fmla="*/ 60 w 66"/>
                <a:gd name="T97" fmla="*/ 22 h 41"/>
                <a:gd name="T98" fmla="*/ 60 w 66"/>
                <a:gd name="T99" fmla="*/ 22 h 41"/>
                <a:gd name="T100" fmla="*/ 60 w 66"/>
                <a:gd name="T101" fmla="*/ 21 h 41"/>
                <a:gd name="T102" fmla="*/ 61 w 66"/>
                <a:gd name="T103" fmla="*/ 21 h 41"/>
                <a:gd name="T104" fmla="*/ 63 w 66"/>
                <a:gd name="T105" fmla="*/ 21 h 41"/>
                <a:gd name="T106" fmla="*/ 63 w 66"/>
                <a:gd name="T107" fmla="*/ 21 h 41"/>
                <a:gd name="T108" fmla="*/ 63 w 66"/>
                <a:gd name="T109" fmla="*/ 21 h 41"/>
                <a:gd name="T110" fmla="*/ 66 w 66"/>
                <a:gd name="T111" fmla="*/ 19 h 41"/>
                <a:gd name="T112" fmla="*/ 66 w 66"/>
                <a:gd name="T113" fmla="*/ 19 h 41"/>
                <a:gd name="T114" fmla="*/ 66 w 66"/>
                <a:gd name="T115" fmla="*/ 0 h 41"/>
                <a:gd name="T116" fmla="*/ 0 w 66"/>
                <a:gd name="T117" fmla="*/ 0 h 41"/>
                <a:gd name="T118" fmla="*/ 0 w 66"/>
                <a:gd name="T119" fmla="*/ 41 h 41"/>
                <a:gd name="T120" fmla="*/ 0 w 66"/>
                <a:gd name="T1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1">
                  <a:moveTo>
                    <a:pt x="0" y="41"/>
                  </a:move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4" y="40"/>
                  </a:lnTo>
                  <a:lnTo>
                    <a:pt x="6" y="40"/>
                  </a:lnTo>
                  <a:lnTo>
                    <a:pt x="7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4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9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3" y="35"/>
                  </a:lnTo>
                  <a:lnTo>
                    <a:pt x="25" y="33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8" y="33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1" y="32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4" y="30"/>
                  </a:lnTo>
                  <a:lnTo>
                    <a:pt x="36" y="30"/>
                  </a:lnTo>
                  <a:lnTo>
                    <a:pt x="38" y="30"/>
                  </a:lnTo>
                  <a:lnTo>
                    <a:pt x="41" y="29"/>
                  </a:lnTo>
                  <a:lnTo>
                    <a:pt x="42" y="29"/>
                  </a:lnTo>
                  <a:lnTo>
                    <a:pt x="44" y="27"/>
                  </a:lnTo>
                  <a:lnTo>
                    <a:pt x="46" y="27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52" y="25"/>
                  </a:lnTo>
                  <a:lnTo>
                    <a:pt x="52" y="24"/>
                  </a:lnTo>
                  <a:lnTo>
                    <a:pt x="53" y="24"/>
                  </a:lnTo>
                  <a:lnTo>
                    <a:pt x="55" y="24"/>
                  </a:lnTo>
                  <a:lnTo>
                    <a:pt x="57" y="22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1"/>
                  </a:lnTo>
                  <a:lnTo>
                    <a:pt x="61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903" y="1603"/>
              <a:ext cx="69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903" y="1718"/>
              <a:ext cx="69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2903" y="1832"/>
              <a:ext cx="69" cy="57"/>
            </a:xfrm>
            <a:custGeom>
              <a:avLst/>
              <a:gdLst>
                <a:gd name="T0" fmla="*/ 2 w 43"/>
                <a:gd name="T1" fmla="*/ 36 h 36"/>
                <a:gd name="T2" fmla="*/ 3 w 43"/>
                <a:gd name="T3" fmla="*/ 36 h 36"/>
                <a:gd name="T4" fmla="*/ 5 w 43"/>
                <a:gd name="T5" fmla="*/ 36 h 36"/>
                <a:gd name="T6" fmla="*/ 6 w 43"/>
                <a:gd name="T7" fmla="*/ 36 h 36"/>
                <a:gd name="T8" fmla="*/ 8 w 43"/>
                <a:gd name="T9" fmla="*/ 36 h 36"/>
                <a:gd name="T10" fmla="*/ 8 w 43"/>
                <a:gd name="T11" fmla="*/ 36 h 36"/>
                <a:gd name="T12" fmla="*/ 10 w 43"/>
                <a:gd name="T13" fmla="*/ 36 h 36"/>
                <a:gd name="T14" fmla="*/ 10 w 43"/>
                <a:gd name="T15" fmla="*/ 36 h 36"/>
                <a:gd name="T16" fmla="*/ 11 w 43"/>
                <a:gd name="T17" fmla="*/ 36 h 36"/>
                <a:gd name="T18" fmla="*/ 12 w 43"/>
                <a:gd name="T19" fmla="*/ 36 h 36"/>
                <a:gd name="T20" fmla="*/ 13 w 43"/>
                <a:gd name="T21" fmla="*/ 36 h 36"/>
                <a:gd name="T22" fmla="*/ 14 w 43"/>
                <a:gd name="T23" fmla="*/ 36 h 36"/>
                <a:gd name="T24" fmla="*/ 16 w 43"/>
                <a:gd name="T25" fmla="*/ 35 h 36"/>
                <a:gd name="T26" fmla="*/ 16 w 43"/>
                <a:gd name="T27" fmla="*/ 35 h 36"/>
                <a:gd name="T28" fmla="*/ 16 w 43"/>
                <a:gd name="T29" fmla="*/ 35 h 36"/>
                <a:gd name="T30" fmla="*/ 18 w 43"/>
                <a:gd name="T31" fmla="*/ 35 h 36"/>
                <a:gd name="T32" fmla="*/ 18 w 43"/>
                <a:gd name="T33" fmla="*/ 35 h 36"/>
                <a:gd name="T34" fmla="*/ 18 w 43"/>
                <a:gd name="T35" fmla="*/ 35 h 36"/>
                <a:gd name="T36" fmla="*/ 19 w 43"/>
                <a:gd name="T37" fmla="*/ 35 h 36"/>
                <a:gd name="T38" fmla="*/ 20 w 43"/>
                <a:gd name="T39" fmla="*/ 35 h 36"/>
                <a:gd name="T40" fmla="*/ 21 w 43"/>
                <a:gd name="T41" fmla="*/ 35 h 36"/>
                <a:gd name="T42" fmla="*/ 22 w 43"/>
                <a:gd name="T43" fmla="*/ 35 h 36"/>
                <a:gd name="T44" fmla="*/ 23 w 43"/>
                <a:gd name="T45" fmla="*/ 35 h 36"/>
                <a:gd name="T46" fmla="*/ 24 w 43"/>
                <a:gd name="T47" fmla="*/ 35 h 36"/>
                <a:gd name="T48" fmla="*/ 25 w 43"/>
                <a:gd name="T49" fmla="*/ 35 h 36"/>
                <a:gd name="T50" fmla="*/ 27 w 43"/>
                <a:gd name="T51" fmla="*/ 34 h 36"/>
                <a:gd name="T52" fmla="*/ 27 w 43"/>
                <a:gd name="T53" fmla="*/ 34 h 36"/>
                <a:gd name="T54" fmla="*/ 30 w 43"/>
                <a:gd name="T55" fmla="*/ 34 h 36"/>
                <a:gd name="T56" fmla="*/ 30 w 43"/>
                <a:gd name="T57" fmla="*/ 34 h 36"/>
                <a:gd name="T58" fmla="*/ 30 w 43"/>
                <a:gd name="T59" fmla="*/ 34 h 36"/>
                <a:gd name="T60" fmla="*/ 32 w 43"/>
                <a:gd name="T61" fmla="*/ 34 h 36"/>
                <a:gd name="T62" fmla="*/ 32 w 43"/>
                <a:gd name="T63" fmla="*/ 34 h 36"/>
                <a:gd name="T64" fmla="*/ 32 w 43"/>
                <a:gd name="T65" fmla="*/ 34 h 36"/>
                <a:gd name="T66" fmla="*/ 32 w 43"/>
                <a:gd name="T67" fmla="*/ 34 h 36"/>
                <a:gd name="T68" fmla="*/ 35 w 43"/>
                <a:gd name="T69" fmla="*/ 33 h 36"/>
                <a:gd name="T70" fmla="*/ 35 w 43"/>
                <a:gd name="T71" fmla="*/ 33 h 36"/>
                <a:gd name="T72" fmla="*/ 43 w 43"/>
                <a:gd name="T73" fmla="*/ 32 h 36"/>
                <a:gd name="T74" fmla="*/ 43 w 43"/>
                <a:gd name="T75" fmla="*/ 0 h 36"/>
                <a:gd name="T76" fmla="*/ 0 w 43"/>
                <a:gd name="T77" fmla="*/ 0 h 36"/>
                <a:gd name="T78" fmla="*/ 0 w 43"/>
                <a:gd name="T79" fmla="*/ 36 h 36"/>
                <a:gd name="T80" fmla="*/ 2 w 43"/>
                <a:gd name="T8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36">
                  <a:moveTo>
                    <a:pt x="2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4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7" y="33"/>
                    <a:pt x="40" y="33"/>
                    <a:pt x="43" y="3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2" y="36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791" y="1603"/>
              <a:ext cx="66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791" y="1718"/>
              <a:ext cx="66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2791" y="1832"/>
              <a:ext cx="66" cy="57"/>
            </a:xfrm>
            <a:custGeom>
              <a:avLst/>
              <a:gdLst>
                <a:gd name="T0" fmla="*/ 0 w 42"/>
                <a:gd name="T1" fmla="*/ 32 h 36"/>
                <a:gd name="T2" fmla="*/ 0 w 42"/>
                <a:gd name="T3" fmla="*/ 32 h 36"/>
                <a:gd name="T4" fmla="*/ 0 w 42"/>
                <a:gd name="T5" fmla="*/ 32 h 36"/>
                <a:gd name="T6" fmla="*/ 0 w 42"/>
                <a:gd name="T7" fmla="*/ 32 h 36"/>
                <a:gd name="T8" fmla="*/ 0 w 42"/>
                <a:gd name="T9" fmla="*/ 32 h 36"/>
                <a:gd name="T10" fmla="*/ 3 w 42"/>
                <a:gd name="T11" fmla="*/ 33 h 36"/>
                <a:gd name="T12" fmla="*/ 3 w 42"/>
                <a:gd name="T13" fmla="*/ 33 h 36"/>
                <a:gd name="T14" fmla="*/ 3 w 42"/>
                <a:gd name="T15" fmla="*/ 33 h 36"/>
                <a:gd name="T16" fmla="*/ 5 w 42"/>
                <a:gd name="T17" fmla="*/ 33 h 36"/>
                <a:gd name="T18" fmla="*/ 5 w 42"/>
                <a:gd name="T19" fmla="*/ 33 h 36"/>
                <a:gd name="T20" fmla="*/ 5 w 42"/>
                <a:gd name="T21" fmla="*/ 33 h 36"/>
                <a:gd name="T22" fmla="*/ 8 w 42"/>
                <a:gd name="T23" fmla="*/ 33 h 36"/>
                <a:gd name="T24" fmla="*/ 8 w 42"/>
                <a:gd name="T25" fmla="*/ 33 h 36"/>
                <a:gd name="T26" fmla="*/ 8 w 42"/>
                <a:gd name="T27" fmla="*/ 33 h 36"/>
                <a:gd name="T28" fmla="*/ 10 w 42"/>
                <a:gd name="T29" fmla="*/ 34 h 36"/>
                <a:gd name="T30" fmla="*/ 10 w 42"/>
                <a:gd name="T31" fmla="*/ 34 h 36"/>
                <a:gd name="T32" fmla="*/ 11 w 42"/>
                <a:gd name="T33" fmla="*/ 34 h 36"/>
                <a:gd name="T34" fmla="*/ 13 w 42"/>
                <a:gd name="T35" fmla="*/ 34 h 36"/>
                <a:gd name="T36" fmla="*/ 13 w 42"/>
                <a:gd name="T37" fmla="*/ 34 h 36"/>
                <a:gd name="T38" fmla="*/ 15 w 42"/>
                <a:gd name="T39" fmla="*/ 34 h 36"/>
                <a:gd name="T40" fmla="*/ 16 w 42"/>
                <a:gd name="T41" fmla="*/ 34 h 36"/>
                <a:gd name="T42" fmla="*/ 16 w 42"/>
                <a:gd name="T43" fmla="*/ 34 h 36"/>
                <a:gd name="T44" fmla="*/ 17 w 42"/>
                <a:gd name="T45" fmla="*/ 34 h 36"/>
                <a:gd name="T46" fmla="*/ 17 w 42"/>
                <a:gd name="T47" fmla="*/ 35 h 36"/>
                <a:gd name="T48" fmla="*/ 17 w 42"/>
                <a:gd name="T49" fmla="*/ 35 h 36"/>
                <a:gd name="T50" fmla="*/ 19 w 42"/>
                <a:gd name="T51" fmla="*/ 35 h 36"/>
                <a:gd name="T52" fmla="*/ 19 w 42"/>
                <a:gd name="T53" fmla="*/ 35 h 36"/>
                <a:gd name="T54" fmla="*/ 20 w 42"/>
                <a:gd name="T55" fmla="*/ 35 h 36"/>
                <a:gd name="T56" fmla="*/ 21 w 42"/>
                <a:gd name="T57" fmla="*/ 35 h 36"/>
                <a:gd name="T58" fmla="*/ 21 w 42"/>
                <a:gd name="T59" fmla="*/ 35 h 36"/>
                <a:gd name="T60" fmla="*/ 22 w 42"/>
                <a:gd name="T61" fmla="*/ 35 h 36"/>
                <a:gd name="T62" fmla="*/ 22 w 42"/>
                <a:gd name="T63" fmla="*/ 35 h 36"/>
                <a:gd name="T64" fmla="*/ 24 w 42"/>
                <a:gd name="T65" fmla="*/ 35 h 36"/>
                <a:gd name="T66" fmla="*/ 25 w 42"/>
                <a:gd name="T67" fmla="*/ 35 h 36"/>
                <a:gd name="T68" fmla="*/ 42 w 42"/>
                <a:gd name="T69" fmla="*/ 36 h 36"/>
                <a:gd name="T70" fmla="*/ 42 w 42"/>
                <a:gd name="T71" fmla="*/ 0 h 36"/>
                <a:gd name="T72" fmla="*/ 0 w 42"/>
                <a:gd name="T73" fmla="*/ 0 h 36"/>
                <a:gd name="T74" fmla="*/ 0 w 42"/>
                <a:gd name="T7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36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0" y="36"/>
                    <a:pt x="36" y="36"/>
                    <a:pt x="42" y="3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676" y="1603"/>
              <a:ext cx="67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2676" y="1718"/>
              <a:ext cx="67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2676" y="1832"/>
              <a:ext cx="67" cy="41"/>
            </a:xfrm>
            <a:custGeom>
              <a:avLst/>
              <a:gdLst>
                <a:gd name="T0" fmla="*/ 2 w 67"/>
                <a:gd name="T1" fmla="*/ 19 h 41"/>
                <a:gd name="T2" fmla="*/ 5 w 67"/>
                <a:gd name="T3" fmla="*/ 21 h 41"/>
                <a:gd name="T4" fmla="*/ 7 w 67"/>
                <a:gd name="T5" fmla="*/ 21 h 41"/>
                <a:gd name="T6" fmla="*/ 10 w 67"/>
                <a:gd name="T7" fmla="*/ 22 h 41"/>
                <a:gd name="T8" fmla="*/ 10 w 67"/>
                <a:gd name="T9" fmla="*/ 22 h 41"/>
                <a:gd name="T10" fmla="*/ 13 w 67"/>
                <a:gd name="T11" fmla="*/ 24 h 41"/>
                <a:gd name="T12" fmla="*/ 15 w 67"/>
                <a:gd name="T13" fmla="*/ 24 h 41"/>
                <a:gd name="T14" fmla="*/ 16 w 67"/>
                <a:gd name="T15" fmla="*/ 25 h 41"/>
                <a:gd name="T16" fmla="*/ 19 w 67"/>
                <a:gd name="T17" fmla="*/ 25 h 41"/>
                <a:gd name="T18" fmla="*/ 23 w 67"/>
                <a:gd name="T19" fmla="*/ 27 h 41"/>
                <a:gd name="T20" fmla="*/ 24 w 67"/>
                <a:gd name="T21" fmla="*/ 29 h 41"/>
                <a:gd name="T22" fmla="*/ 27 w 67"/>
                <a:gd name="T23" fmla="*/ 29 h 41"/>
                <a:gd name="T24" fmla="*/ 29 w 67"/>
                <a:gd name="T25" fmla="*/ 30 h 41"/>
                <a:gd name="T26" fmla="*/ 31 w 67"/>
                <a:gd name="T27" fmla="*/ 30 h 41"/>
                <a:gd name="T28" fmla="*/ 32 w 67"/>
                <a:gd name="T29" fmla="*/ 30 h 41"/>
                <a:gd name="T30" fmla="*/ 34 w 67"/>
                <a:gd name="T31" fmla="*/ 32 h 41"/>
                <a:gd name="T32" fmla="*/ 35 w 67"/>
                <a:gd name="T33" fmla="*/ 32 h 41"/>
                <a:gd name="T34" fmla="*/ 37 w 67"/>
                <a:gd name="T35" fmla="*/ 32 h 41"/>
                <a:gd name="T36" fmla="*/ 40 w 67"/>
                <a:gd name="T37" fmla="*/ 33 h 41"/>
                <a:gd name="T38" fmla="*/ 42 w 67"/>
                <a:gd name="T39" fmla="*/ 33 h 41"/>
                <a:gd name="T40" fmla="*/ 43 w 67"/>
                <a:gd name="T41" fmla="*/ 35 h 41"/>
                <a:gd name="T42" fmla="*/ 45 w 67"/>
                <a:gd name="T43" fmla="*/ 35 h 41"/>
                <a:gd name="T44" fmla="*/ 48 w 67"/>
                <a:gd name="T45" fmla="*/ 37 h 41"/>
                <a:gd name="T46" fmla="*/ 51 w 67"/>
                <a:gd name="T47" fmla="*/ 37 h 41"/>
                <a:gd name="T48" fmla="*/ 53 w 67"/>
                <a:gd name="T49" fmla="*/ 37 h 41"/>
                <a:gd name="T50" fmla="*/ 56 w 67"/>
                <a:gd name="T51" fmla="*/ 38 h 41"/>
                <a:gd name="T52" fmla="*/ 59 w 67"/>
                <a:gd name="T53" fmla="*/ 38 h 41"/>
                <a:gd name="T54" fmla="*/ 61 w 67"/>
                <a:gd name="T55" fmla="*/ 40 h 41"/>
                <a:gd name="T56" fmla="*/ 62 w 67"/>
                <a:gd name="T57" fmla="*/ 40 h 41"/>
                <a:gd name="T58" fmla="*/ 64 w 67"/>
                <a:gd name="T59" fmla="*/ 40 h 41"/>
                <a:gd name="T60" fmla="*/ 64 w 67"/>
                <a:gd name="T61" fmla="*/ 40 h 41"/>
                <a:gd name="T62" fmla="*/ 67 w 67"/>
                <a:gd name="T63" fmla="*/ 0 h 41"/>
                <a:gd name="T64" fmla="*/ 0 w 67"/>
                <a:gd name="T65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41">
                  <a:moveTo>
                    <a:pt x="0" y="19"/>
                  </a:move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5" y="24"/>
                  </a:lnTo>
                  <a:lnTo>
                    <a:pt x="16" y="25"/>
                  </a:lnTo>
                  <a:lnTo>
                    <a:pt x="16" y="25"/>
                  </a:lnTo>
                  <a:lnTo>
                    <a:pt x="18" y="25"/>
                  </a:lnTo>
                  <a:lnTo>
                    <a:pt x="19" y="25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4" y="27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27" y="29"/>
                  </a:lnTo>
                  <a:lnTo>
                    <a:pt x="27" y="2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2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7" y="32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40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3" y="33"/>
                  </a:lnTo>
                  <a:lnTo>
                    <a:pt x="43" y="35"/>
                  </a:lnTo>
                  <a:lnTo>
                    <a:pt x="45" y="35"/>
                  </a:lnTo>
                  <a:lnTo>
                    <a:pt x="45" y="35"/>
                  </a:lnTo>
                  <a:lnTo>
                    <a:pt x="48" y="35"/>
                  </a:lnTo>
                  <a:lnTo>
                    <a:pt x="48" y="37"/>
                  </a:lnTo>
                  <a:lnTo>
                    <a:pt x="50" y="37"/>
                  </a:lnTo>
                  <a:lnTo>
                    <a:pt x="51" y="37"/>
                  </a:lnTo>
                  <a:lnTo>
                    <a:pt x="53" y="37"/>
                  </a:lnTo>
                  <a:lnTo>
                    <a:pt x="53" y="37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57" y="38"/>
                  </a:lnTo>
                  <a:lnTo>
                    <a:pt x="59" y="38"/>
                  </a:lnTo>
                  <a:lnTo>
                    <a:pt x="59" y="40"/>
                  </a:lnTo>
                  <a:lnTo>
                    <a:pt x="61" y="40"/>
                  </a:lnTo>
                  <a:lnTo>
                    <a:pt x="61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7" y="41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614" y="1643"/>
              <a:ext cx="16" cy="29"/>
            </a:xfrm>
            <a:custGeom>
              <a:avLst/>
              <a:gdLst>
                <a:gd name="T0" fmla="*/ 16 w 16"/>
                <a:gd name="T1" fmla="*/ 0 h 29"/>
                <a:gd name="T2" fmla="*/ 15 w 16"/>
                <a:gd name="T3" fmla="*/ 0 h 29"/>
                <a:gd name="T4" fmla="*/ 15 w 16"/>
                <a:gd name="T5" fmla="*/ 0 h 29"/>
                <a:gd name="T6" fmla="*/ 15 w 16"/>
                <a:gd name="T7" fmla="*/ 2 h 29"/>
                <a:gd name="T8" fmla="*/ 15 w 16"/>
                <a:gd name="T9" fmla="*/ 2 h 29"/>
                <a:gd name="T10" fmla="*/ 13 w 16"/>
                <a:gd name="T11" fmla="*/ 3 h 29"/>
                <a:gd name="T12" fmla="*/ 13 w 16"/>
                <a:gd name="T13" fmla="*/ 3 h 29"/>
                <a:gd name="T14" fmla="*/ 13 w 16"/>
                <a:gd name="T15" fmla="*/ 3 h 29"/>
                <a:gd name="T16" fmla="*/ 13 w 16"/>
                <a:gd name="T17" fmla="*/ 5 h 29"/>
                <a:gd name="T18" fmla="*/ 12 w 16"/>
                <a:gd name="T19" fmla="*/ 6 h 29"/>
                <a:gd name="T20" fmla="*/ 12 w 16"/>
                <a:gd name="T21" fmla="*/ 6 h 29"/>
                <a:gd name="T22" fmla="*/ 12 w 16"/>
                <a:gd name="T23" fmla="*/ 6 h 29"/>
                <a:gd name="T24" fmla="*/ 12 w 16"/>
                <a:gd name="T25" fmla="*/ 8 h 29"/>
                <a:gd name="T26" fmla="*/ 10 w 16"/>
                <a:gd name="T27" fmla="*/ 8 h 29"/>
                <a:gd name="T28" fmla="*/ 10 w 16"/>
                <a:gd name="T29" fmla="*/ 10 h 29"/>
                <a:gd name="T30" fmla="*/ 10 w 16"/>
                <a:gd name="T31" fmla="*/ 11 h 29"/>
                <a:gd name="T32" fmla="*/ 8 w 16"/>
                <a:gd name="T33" fmla="*/ 11 h 29"/>
                <a:gd name="T34" fmla="*/ 8 w 16"/>
                <a:gd name="T35" fmla="*/ 11 h 29"/>
                <a:gd name="T36" fmla="*/ 8 w 16"/>
                <a:gd name="T37" fmla="*/ 11 h 29"/>
                <a:gd name="T38" fmla="*/ 8 w 16"/>
                <a:gd name="T39" fmla="*/ 13 h 29"/>
                <a:gd name="T40" fmla="*/ 8 w 16"/>
                <a:gd name="T41" fmla="*/ 13 h 29"/>
                <a:gd name="T42" fmla="*/ 7 w 16"/>
                <a:gd name="T43" fmla="*/ 14 h 29"/>
                <a:gd name="T44" fmla="*/ 7 w 16"/>
                <a:gd name="T45" fmla="*/ 16 h 29"/>
                <a:gd name="T46" fmla="*/ 5 w 16"/>
                <a:gd name="T47" fmla="*/ 17 h 29"/>
                <a:gd name="T48" fmla="*/ 5 w 16"/>
                <a:gd name="T49" fmla="*/ 17 h 29"/>
                <a:gd name="T50" fmla="*/ 5 w 16"/>
                <a:gd name="T51" fmla="*/ 17 h 29"/>
                <a:gd name="T52" fmla="*/ 5 w 16"/>
                <a:gd name="T53" fmla="*/ 17 h 29"/>
                <a:gd name="T54" fmla="*/ 4 w 16"/>
                <a:gd name="T55" fmla="*/ 21 h 29"/>
                <a:gd name="T56" fmla="*/ 4 w 16"/>
                <a:gd name="T57" fmla="*/ 21 h 29"/>
                <a:gd name="T58" fmla="*/ 4 w 16"/>
                <a:gd name="T59" fmla="*/ 22 h 29"/>
                <a:gd name="T60" fmla="*/ 2 w 16"/>
                <a:gd name="T61" fmla="*/ 22 h 29"/>
                <a:gd name="T62" fmla="*/ 2 w 16"/>
                <a:gd name="T63" fmla="*/ 25 h 29"/>
                <a:gd name="T64" fmla="*/ 0 w 16"/>
                <a:gd name="T65" fmla="*/ 27 h 29"/>
                <a:gd name="T66" fmla="*/ 0 w 16"/>
                <a:gd name="T67" fmla="*/ 27 h 29"/>
                <a:gd name="T68" fmla="*/ 0 w 16"/>
                <a:gd name="T69" fmla="*/ 29 h 29"/>
                <a:gd name="T70" fmla="*/ 16 w 16"/>
                <a:gd name="T71" fmla="*/ 29 h 29"/>
                <a:gd name="T72" fmla="*/ 16 w 16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" h="29">
                  <a:moveTo>
                    <a:pt x="16" y="0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16" y="2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70" y="1718"/>
              <a:ext cx="60" cy="66"/>
            </a:xfrm>
            <a:custGeom>
              <a:avLst/>
              <a:gdLst>
                <a:gd name="T0" fmla="*/ 24 w 60"/>
                <a:gd name="T1" fmla="*/ 1 h 66"/>
                <a:gd name="T2" fmla="*/ 24 w 60"/>
                <a:gd name="T3" fmla="*/ 1 h 66"/>
                <a:gd name="T4" fmla="*/ 24 w 60"/>
                <a:gd name="T5" fmla="*/ 3 h 66"/>
                <a:gd name="T6" fmla="*/ 22 w 60"/>
                <a:gd name="T7" fmla="*/ 4 h 66"/>
                <a:gd name="T8" fmla="*/ 22 w 60"/>
                <a:gd name="T9" fmla="*/ 6 h 66"/>
                <a:gd name="T10" fmla="*/ 22 w 60"/>
                <a:gd name="T11" fmla="*/ 8 h 66"/>
                <a:gd name="T12" fmla="*/ 21 w 60"/>
                <a:gd name="T13" fmla="*/ 9 h 66"/>
                <a:gd name="T14" fmla="*/ 21 w 60"/>
                <a:gd name="T15" fmla="*/ 11 h 66"/>
                <a:gd name="T16" fmla="*/ 21 w 60"/>
                <a:gd name="T17" fmla="*/ 12 h 66"/>
                <a:gd name="T18" fmla="*/ 19 w 60"/>
                <a:gd name="T19" fmla="*/ 14 h 66"/>
                <a:gd name="T20" fmla="*/ 19 w 60"/>
                <a:gd name="T21" fmla="*/ 14 h 66"/>
                <a:gd name="T22" fmla="*/ 19 w 60"/>
                <a:gd name="T23" fmla="*/ 17 h 66"/>
                <a:gd name="T24" fmla="*/ 17 w 60"/>
                <a:gd name="T25" fmla="*/ 19 h 66"/>
                <a:gd name="T26" fmla="*/ 17 w 60"/>
                <a:gd name="T27" fmla="*/ 20 h 66"/>
                <a:gd name="T28" fmla="*/ 16 w 60"/>
                <a:gd name="T29" fmla="*/ 22 h 66"/>
                <a:gd name="T30" fmla="*/ 16 w 60"/>
                <a:gd name="T31" fmla="*/ 23 h 66"/>
                <a:gd name="T32" fmla="*/ 16 w 60"/>
                <a:gd name="T33" fmla="*/ 23 h 66"/>
                <a:gd name="T34" fmla="*/ 16 w 60"/>
                <a:gd name="T35" fmla="*/ 27 h 66"/>
                <a:gd name="T36" fmla="*/ 14 w 60"/>
                <a:gd name="T37" fmla="*/ 27 h 66"/>
                <a:gd name="T38" fmla="*/ 14 w 60"/>
                <a:gd name="T39" fmla="*/ 30 h 66"/>
                <a:gd name="T40" fmla="*/ 14 w 60"/>
                <a:gd name="T41" fmla="*/ 30 h 66"/>
                <a:gd name="T42" fmla="*/ 13 w 60"/>
                <a:gd name="T43" fmla="*/ 31 h 66"/>
                <a:gd name="T44" fmla="*/ 13 w 60"/>
                <a:gd name="T45" fmla="*/ 33 h 66"/>
                <a:gd name="T46" fmla="*/ 13 w 60"/>
                <a:gd name="T47" fmla="*/ 35 h 66"/>
                <a:gd name="T48" fmla="*/ 11 w 60"/>
                <a:gd name="T49" fmla="*/ 36 h 66"/>
                <a:gd name="T50" fmla="*/ 11 w 60"/>
                <a:gd name="T51" fmla="*/ 38 h 66"/>
                <a:gd name="T52" fmla="*/ 10 w 60"/>
                <a:gd name="T53" fmla="*/ 39 h 66"/>
                <a:gd name="T54" fmla="*/ 10 w 60"/>
                <a:gd name="T55" fmla="*/ 41 h 66"/>
                <a:gd name="T56" fmla="*/ 10 w 60"/>
                <a:gd name="T57" fmla="*/ 43 h 66"/>
                <a:gd name="T58" fmla="*/ 10 w 60"/>
                <a:gd name="T59" fmla="*/ 44 h 66"/>
                <a:gd name="T60" fmla="*/ 8 w 60"/>
                <a:gd name="T61" fmla="*/ 46 h 66"/>
                <a:gd name="T62" fmla="*/ 6 w 60"/>
                <a:gd name="T63" fmla="*/ 50 h 66"/>
                <a:gd name="T64" fmla="*/ 6 w 60"/>
                <a:gd name="T65" fmla="*/ 52 h 66"/>
                <a:gd name="T66" fmla="*/ 6 w 60"/>
                <a:gd name="T67" fmla="*/ 52 h 66"/>
                <a:gd name="T68" fmla="*/ 5 w 60"/>
                <a:gd name="T69" fmla="*/ 55 h 66"/>
                <a:gd name="T70" fmla="*/ 5 w 60"/>
                <a:gd name="T71" fmla="*/ 55 h 66"/>
                <a:gd name="T72" fmla="*/ 3 w 60"/>
                <a:gd name="T73" fmla="*/ 58 h 66"/>
                <a:gd name="T74" fmla="*/ 3 w 60"/>
                <a:gd name="T75" fmla="*/ 58 h 66"/>
                <a:gd name="T76" fmla="*/ 3 w 60"/>
                <a:gd name="T77" fmla="*/ 60 h 66"/>
                <a:gd name="T78" fmla="*/ 2 w 60"/>
                <a:gd name="T79" fmla="*/ 63 h 66"/>
                <a:gd name="T80" fmla="*/ 2 w 60"/>
                <a:gd name="T81" fmla="*/ 63 h 66"/>
                <a:gd name="T82" fmla="*/ 2 w 60"/>
                <a:gd name="T83" fmla="*/ 66 h 66"/>
                <a:gd name="T84" fmla="*/ 0 w 60"/>
                <a:gd name="T85" fmla="*/ 66 h 66"/>
                <a:gd name="T86" fmla="*/ 60 w 60"/>
                <a:gd name="T8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" h="66">
                  <a:moveTo>
                    <a:pt x="25" y="0"/>
                  </a:move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5"/>
                  </a:lnTo>
                  <a:lnTo>
                    <a:pt x="16" y="27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10" y="41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4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6" y="49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54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5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60" y="66"/>
                  </a:lnTo>
                  <a:lnTo>
                    <a:pt x="6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2803" y="1314"/>
              <a:ext cx="154" cy="308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8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03" y="1425"/>
              <a:ext cx="154" cy="107"/>
            </a:xfrm>
            <a:custGeom>
              <a:avLst/>
              <a:gdLst>
                <a:gd name="T0" fmla="*/ 154 w 154"/>
                <a:gd name="T1" fmla="*/ 29 h 107"/>
                <a:gd name="T2" fmla="*/ 154 w 154"/>
                <a:gd name="T3" fmla="*/ 0 h 107"/>
                <a:gd name="T4" fmla="*/ 0 w 154"/>
                <a:gd name="T5" fmla="*/ 0 h 107"/>
                <a:gd name="T6" fmla="*/ 0 w 154"/>
                <a:gd name="T7" fmla="*/ 107 h 107"/>
                <a:gd name="T8" fmla="*/ 154 w 154"/>
                <a:gd name="T9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7">
                  <a:moveTo>
                    <a:pt x="154" y="29"/>
                  </a:moveTo>
                  <a:lnTo>
                    <a:pt x="154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154" y="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553" y="1030"/>
              <a:ext cx="655" cy="432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F7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2646" y="951"/>
              <a:ext cx="468" cy="351"/>
            </a:xfrm>
            <a:custGeom>
              <a:avLst/>
              <a:gdLst>
                <a:gd name="T0" fmla="*/ 145 w 295"/>
                <a:gd name="T1" fmla="*/ 83 h 221"/>
                <a:gd name="T2" fmla="*/ 255 w 295"/>
                <a:gd name="T3" fmla="*/ 166 h 221"/>
                <a:gd name="T4" fmla="*/ 280 w 295"/>
                <a:gd name="T5" fmla="*/ 169 h 221"/>
                <a:gd name="T6" fmla="*/ 151 w 295"/>
                <a:gd name="T7" fmla="*/ 0 h 221"/>
                <a:gd name="T8" fmla="*/ 15 w 295"/>
                <a:gd name="T9" fmla="*/ 164 h 221"/>
                <a:gd name="T10" fmla="*/ 39 w 295"/>
                <a:gd name="T11" fmla="*/ 164 h 221"/>
                <a:gd name="T12" fmla="*/ 145 w 295"/>
                <a:gd name="T13" fmla="*/ 8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1">
                  <a:moveTo>
                    <a:pt x="145" y="83"/>
                  </a:moveTo>
                  <a:cubicBezTo>
                    <a:pt x="215" y="83"/>
                    <a:pt x="251" y="123"/>
                    <a:pt x="255" y="166"/>
                  </a:cubicBezTo>
                  <a:cubicBezTo>
                    <a:pt x="258" y="209"/>
                    <a:pt x="265" y="201"/>
                    <a:pt x="280" y="169"/>
                  </a:cubicBezTo>
                  <a:cubicBezTo>
                    <a:pt x="295" y="137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1"/>
                    <a:pt x="30" y="208"/>
                    <a:pt x="39" y="164"/>
                  </a:cubicBezTo>
                  <a:cubicBezTo>
                    <a:pt x="49" y="120"/>
                    <a:pt x="69" y="85"/>
                    <a:pt x="145" y="83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2675" y="882"/>
              <a:ext cx="411" cy="367"/>
            </a:xfrm>
            <a:custGeom>
              <a:avLst/>
              <a:gdLst>
                <a:gd name="T0" fmla="*/ 241 w 259"/>
                <a:gd name="T1" fmla="*/ 83 h 231"/>
                <a:gd name="T2" fmla="*/ 254 w 259"/>
                <a:gd name="T3" fmla="*/ 175 h 231"/>
                <a:gd name="T4" fmla="*/ 200 w 259"/>
                <a:gd name="T5" fmla="*/ 231 h 231"/>
                <a:gd name="T6" fmla="*/ 59 w 259"/>
                <a:gd name="T7" fmla="*/ 231 h 231"/>
                <a:gd name="T8" fmla="*/ 5 w 259"/>
                <a:gd name="T9" fmla="*/ 175 h 231"/>
                <a:gd name="T10" fmla="*/ 18 w 259"/>
                <a:gd name="T11" fmla="*/ 83 h 231"/>
                <a:gd name="T12" fmla="*/ 241 w 259"/>
                <a:gd name="T13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231">
                  <a:moveTo>
                    <a:pt x="241" y="83"/>
                  </a:moveTo>
                  <a:cubicBezTo>
                    <a:pt x="254" y="175"/>
                    <a:pt x="254" y="175"/>
                    <a:pt x="254" y="175"/>
                  </a:cubicBezTo>
                  <a:cubicBezTo>
                    <a:pt x="259" y="208"/>
                    <a:pt x="220" y="231"/>
                    <a:pt x="200" y="231"/>
                  </a:cubicBezTo>
                  <a:cubicBezTo>
                    <a:pt x="59" y="231"/>
                    <a:pt x="59" y="231"/>
                    <a:pt x="59" y="231"/>
                  </a:cubicBezTo>
                  <a:cubicBezTo>
                    <a:pt x="40" y="231"/>
                    <a:pt x="0" y="208"/>
                    <a:pt x="5" y="175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29" y="0"/>
                    <a:pt x="230" y="0"/>
                    <a:pt x="241" y="83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2597" y="1060"/>
              <a:ext cx="567" cy="207"/>
            </a:xfrm>
            <a:prstGeom prst="ellipse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2692" y="1082"/>
              <a:ext cx="373" cy="359"/>
            </a:xfrm>
            <a:custGeom>
              <a:avLst/>
              <a:gdLst>
                <a:gd name="T0" fmla="*/ 119 w 235"/>
                <a:gd name="T1" fmla="*/ 0 h 226"/>
                <a:gd name="T2" fmla="*/ 227 w 235"/>
                <a:gd name="T3" fmla="*/ 128 h 226"/>
                <a:gd name="T4" fmla="*/ 119 w 235"/>
                <a:gd name="T5" fmla="*/ 226 h 226"/>
                <a:gd name="T6" fmla="*/ 10 w 235"/>
                <a:gd name="T7" fmla="*/ 132 h 226"/>
                <a:gd name="T8" fmla="*/ 119 w 235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26">
                  <a:moveTo>
                    <a:pt x="119" y="0"/>
                  </a:moveTo>
                  <a:cubicBezTo>
                    <a:pt x="209" y="0"/>
                    <a:pt x="235" y="69"/>
                    <a:pt x="227" y="128"/>
                  </a:cubicBezTo>
                  <a:cubicBezTo>
                    <a:pt x="220" y="189"/>
                    <a:pt x="178" y="226"/>
                    <a:pt x="119" y="226"/>
                  </a:cubicBezTo>
                  <a:cubicBezTo>
                    <a:pt x="61" y="226"/>
                    <a:pt x="20" y="190"/>
                    <a:pt x="10" y="132"/>
                  </a:cubicBezTo>
                  <a:cubicBezTo>
                    <a:pt x="0" y="71"/>
                    <a:pt x="25" y="0"/>
                    <a:pt x="11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81" y="1094"/>
              <a:ext cx="229" cy="368"/>
            </a:xfrm>
            <a:custGeom>
              <a:avLst/>
              <a:gdLst>
                <a:gd name="T0" fmla="*/ 120 w 144"/>
                <a:gd name="T1" fmla="*/ 34 h 232"/>
                <a:gd name="T2" fmla="*/ 0 w 144"/>
                <a:gd name="T3" fmla="*/ 232 h 232"/>
                <a:gd name="T4" fmla="*/ 0 w 144"/>
                <a:gd name="T5" fmla="*/ 3 h 232"/>
                <a:gd name="T6" fmla="*/ 82 w 144"/>
                <a:gd name="T7" fmla="*/ 13 h 232"/>
                <a:gd name="T8" fmla="*/ 120 w 144"/>
                <a:gd name="T9" fmla="*/ 3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32">
                  <a:moveTo>
                    <a:pt x="120" y="34"/>
                  </a:moveTo>
                  <a:cubicBezTo>
                    <a:pt x="144" y="115"/>
                    <a:pt x="80" y="232"/>
                    <a:pt x="0" y="2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0"/>
                    <a:pt x="64" y="2"/>
                    <a:pt x="82" y="13"/>
                  </a:cubicBezTo>
                  <a:cubicBezTo>
                    <a:pt x="95" y="21"/>
                    <a:pt x="109" y="29"/>
                    <a:pt x="12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756" y="917"/>
              <a:ext cx="250" cy="140"/>
            </a:xfrm>
            <a:custGeom>
              <a:avLst/>
              <a:gdLst>
                <a:gd name="T0" fmla="*/ 0 w 158"/>
                <a:gd name="T1" fmla="*/ 88 h 88"/>
                <a:gd name="T2" fmla="*/ 80 w 158"/>
                <a:gd name="T3" fmla="*/ 1 h 88"/>
                <a:gd name="T4" fmla="*/ 158 w 158"/>
                <a:gd name="T5" fmla="*/ 83 h 88"/>
                <a:gd name="T6" fmla="*/ 89 w 158"/>
                <a:gd name="T7" fmla="*/ 77 h 88"/>
                <a:gd name="T8" fmla="*/ 0 w 158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8">
                  <a:moveTo>
                    <a:pt x="0" y="88"/>
                  </a:moveTo>
                  <a:cubicBezTo>
                    <a:pt x="22" y="48"/>
                    <a:pt x="46" y="0"/>
                    <a:pt x="80" y="1"/>
                  </a:cubicBezTo>
                  <a:cubicBezTo>
                    <a:pt x="113" y="0"/>
                    <a:pt x="136" y="44"/>
                    <a:pt x="158" y="83"/>
                  </a:cubicBezTo>
                  <a:cubicBezTo>
                    <a:pt x="136" y="80"/>
                    <a:pt x="113" y="77"/>
                    <a:pt x="89" y="77"/>
                  </a:cubicBezTo>
                  <a:cubicBezTo>
                    <a:pt x="57" y="77"/>
                    <a:pt x="26" y="81"/>
                    <a:pt x="0" y="88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2651" y="1074"/>
              <a:ext cx="440" cy="205"/>
            </a:xfrm>
            <a:custGeom>
              <a:avLst/>
              <a:gdLst>
                <a:gd name="T0" fmla="*/ 246 w 277"/>
                <a:gd name="T1" fmla="*/ 79 h 129"/>
                <a:gd name="T2" fmla="*/ 213 w 277"/>
                <a:gd name="T3" fmla="*/ 25 h 129"/>
                <a:gd name="T4" fmla="*/ 94 w 277"/>
                <a:gd name="T5" fmla="*/ 50 h 129"/>
                <a:gd name="T6" fmla="*/ 45 w 277"/>
                <a:gd name="T7" fmla="*/ 115 h 129"/>
                <a:gd name="T8" fmla="*/ 39 w 277"/>
                <a:gd name="T9" fmla="*/ 128 h 129"/>
                <a:gd name="T10" fmla="*/ 15 w 277"/>
                <a:gd name="T11" fmla="*/ 84 h 129"/>
                <a:gd name="T12" fmla="*/ 12 w 277"/>
                <a:gd name="T13" fmla="*/ 39 h 129"/>
                <a:gd name="T14" fmla="*/ 140 w 277"/>
                <a:gd name="T15" fmla="*/ 2 h 129"/>
                <a:gd name="T16" fmla="*/ 253 w 277"/>
                <a:gd name="T17" fmla="*/ 28 h 129"/>
                <a:gd name="T18" fmla="*/ 269 w 277"/>
                <a:gd name="T19" fmla="*/ 91 h 129"/>
                <a:gd name="T20" fmla="*/ 247 w 277"/>
                <a:gd name="T21" fmla="*/ 122 h 129"/>
                <a:gd name="T22" fmla="*/ 246 w 277"/>
                <a:gd name="T23" fmla="*/ 7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129">
                  <a:moveTo>
                    <a:pt x="246" y="79"/>
                  </a:moveTo>
                  <a:cubicBezTo>
                    <a:pt x="246" y="56"/>
                    <a:pt x="227" y="32"/>
                    <a:pt x="213" y="25"/>
                  </a:cubicBezTo>
                  <a:cubicBezTo>
                    <a:pt x="199" y="18"/>
                    <a:pt x="130" y="27"/>
                    <a:pt x="94" y="50"/>
                  </a:cubicBezTo>
                  <a:cubicBezTo>
                    <a:pt x="55" y="74"/>
                    <a:pt x="48" y="93"/>
                    <a:pt x="45" y="115"/>
                  </a:cubicBezTo>
                  <a:cubicBezTo>
                    <a:pt x="45" y="122"/>
                    <a:pt x="43" y="129"/>
                    <a:pt x="39" y="128"/>
                  </a:cubicBezTo>
                  <a:cubicBezTo>
                    <a:pt x="27" y="124"/>
                    <a:pt x="25" y="90"/>
                    <a:pt x="15" y="84"/>
                  </a:cubicBezTo>
                  <a:cubicBezTo>
                    <a:pt x="0" y="75"/>
                    <a:pt x="7" y="61"/>
                    <a:pt x="12" y="39"/>
                  </a:cubicBezTo>
                  <a:cubicBezTo>
                    <a:pt x="18" y="16"/>
                    <a:pt x="85" y="4"/>
                    <a:pt x="140" y="2"/>
                  </a:cubicBezTo>
                  <a:cubicBezTo>
                    <a:pt x="195" y="0"/>
                    <a:pt x="236" y="13"/>
                    <a:pt x="253" y="28"/>
                  </a:cubicBezTo>
                  <a:cubicBezTo>
                    <a:pt x="270" y="44"/>
                    <a:pt x="277" y="69"/>
                    <a:pt x="269" y="91"/>
                  </a:cubicBezTo>
                  <a:cubicBezTo>
                    <a:pt x="264" y="106"/>
                    <a:pt x="258" y="125"/>
                    <a:pt x="247" y="122"/>
                  </a:cubicBezTo>
                  <a:cubicBezTo>
                    <a:pt x="242" y="120"/>
                    <a:pt x="247" y="92"/>
                    <a:pt x="246" y="7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052" y="1176"/>
              <a:ext cx="56" cy="105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3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3"/>
                    <a:pt x="18" y="66"/>
                    <a:pt x="10" y="65"/>
                  </a:cubicBezTo>
                  <a:cubicBezTo>
                    <a:pt x="3" y="63"/>
                    <a:pt x="0" y="47"/>
                    <a:pt x="3" y="30"/>
                  </a:cubicBezTo>
                  <a:cubicBezTo>
                    <a:pt x="7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2654" y="1176"/>
              <a:ext cx="56" cy="105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7" y="53"/>
                    <a:pt x="17" y="66"/>
                    <a:pt x="24" y="65"/>
                  </a:cubicBezTo>
                  <a:cubicBezTo>
                    <a:pt x="32" y="63"/>
                    <a:pt x="35" y="47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2653" y="1551"/>
              <a:ext cx="128" cy="313"/>
            </a:xfrm>
            <a:custGeom>
              <a:avLst/>
              <a:gdLst>
                <a:gd name="T0" fmla="*/ 53 w 81"/>
                <a:gd name="T1" fmla="*/ 0 h 197"/>
                <a:gd name="T2" fmla="*/ 2 w 81"/>
                <a:gd name="T3" fmla="*/ 33 h 197"/>
                <a:gd name="T4" fmla="*/ 33 w 81"/>
                <a:gd name="T5" fmla="*/ 161 h 197"/>
                <a:gd name="T6" fmla="*/ 48 w 81"/>
                <a:gd name="T7" fmla="*/ 127 h 197"/>
                <a:gd name="T8" fmla="*/ 69 w 81"/>
                <a:gd name="T9" fmla="*/ 135 h 197"/>
                <a:gd name="T10" fmla="*/ 53 w 81"/>
                <a:gd name="T1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97">
                  <a:moveTo>
                    <a:pt x="53" y="0"/>
                  </a:moveTo>
                  <a:cubicBezTo>
                    <a:pt x="12" y="0"/>
                    <a:pt x="4" y="6"/>
                    <a:pt x="2" y="33"/>
                  </a:cubicBezTo>
                  <a:cubicBezTo>
                    <a:pt x="0" y="60"/>
                    <a:pt x="7" y="125"/>
                    <a:pt x="33" y="161"/>
                  </a:cubicBezTo>
                  <a:cubicBezTo>
                    <a:pt x="58" y="197"/>
                    <a:pt x="45" y="156"/>
                    <a:pt x="48" y="127"/>
                  </a:cubicBezTo>
                  <a:cubicBezTo>
                    <a:pt x="52" y="98"/>
                    <a:pt x="57" y="168"/>
                    <a:pt x="69" y="135"/>
                  </a:cubicBezTo>
                  <a:cubicBezTo>
                    <a:pt x="81" y="103"/>
                    <a:pt x="65" y="81"/>
                    <a:pt x="53" y="0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2973" y="1537"/>
              <a:ext cx="154" cy="341"/>
            </a:xfrm>
            <a:custGeom>
              <a:avLst/>
              <a:gdLst>
                <a:gd name="T0" fmla="*/ 55 w 97"/>
                <a:gd name="T1" fmla="*/ 22 h 215"/>
                <a:gd name="T2" fmla="*/ 81 w 97"/>
                <a:gd name="T3" fmla="*/ 61 h 215"/>
                <a:gd name="T4" fmla="*/ 54 w 97"/>
                <a:gd name="T5" fmla="*/ 173 h 215"/>
                <a:gd name="T6" fmla="*/ 41 w 97"/>
                <a:gd name="T7" fmla="*/ 195 h 215"/>
                <a:gd name="T8" fmla="*/ 21 w 97"/>
                <a:gd name="T9" fmla="*/ 146 h 215"/>
                <a:gd name="T10" fmla="*/ 3 w 97"/>
                <a:gd name="T11" fmla="*/ 148 h 215"/>
                <a:gd name="T12" fmla="*/ 55 w 97"/>
                <a:gd name="T13" fmla="*/ 2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15">
                  <a:moveTo>
                    <a:pt x="55" y="22"/>
                  </a:moveTo>
                  <a:cubicBezTo>
                    <a:pt x="74" y="22"/>
                    <a:pt x="97" y="34"/>
                    <a:pt x="81" y="61"/>
                  </a:cubicBezTo>
                  <a:cubicBezTo>
                    <a:pt x="64" y="87"/>
                    <a:pt x="55" y="147"/>
                    <a:pt x="54" y="173"/>
                  </a:cubicBezTo>
                  <a:cubicBezTo>
                    <a:pt x="53" y="198"/>
                    <a:pt x="41" y="215"/>
                    <a:pt x="41" y="195"/>
                  </a:cubicBezTo>
                  <a:cubicBezTo>
                    <a:pt x="41" y="174"/>
                    <a:pt x="26" y="125"/>
                    <a:pt x="21" y="146"/>
                  </a:cubicBezTo>
                  <a:cubicBezTo>
                    <a:pt x="17" y="167"/>
                    <a:pt x="0" y="188"/>
                    <a:pt x="3" y="148"/>
                  </a:cubicBezTo>
                  <a:cubicBezTo>
                    <a:pt x="5" y="109"/>
                    <a:pt x="14" y="0"/>
                    <a:pt x="55" y="22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2703" y="1481"/>
              <a:ext cx="376" cy="243"/>
            </a:xfrm>
            <a:custGeom>
              <a:avLst/>
              <a:gdLst>
                <a:gd name="T0" fmla="*/ 223 w 237"/>
                <a:gd name="T1" fmla="*/ 62 h 153"/>
                <a:gd name="T2" fmla="*/ 8 w 237"/>
                <a:gd name="T3" fmla="*/ 61 h 153"/>
                <a:gd name="T4" fmla="*/ 23 w 237"/>
                <a:gd name="T5" fmla="*/ 30 h 153"/>
                <a:gd name="T6" fmla="*/ 61 w 237"/>
                <a:gd name="T7" fmla="*/ 10 h 153"/>
                <a:gd name="T8" fmla="*/ 163 w 237"/>
                <a:gd name="T9" fmla="*/ 5 h 153"/>
                <a:gd name="T10" fmla="*/ 193 w 237"/>
                <a:gd name="T11" fmla="*/ 33 h 153"/>
                <a:gd name="T12" fmla="*/ 223 w 237"/>
                <a:gd name="T13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53">
                  <a:moveTo>
                    <a:pt x="223" y="62"/>
                  </a:moveTo>
                  <a:cubicBezTo>
                    <a:pt x="187" y="101"/>
                    <a:pt x="79" y="153"/>
                    <a:pt x="8" y="61"/>
                  </a:cubicBezTo>
                  <a:cubicBezTo>
                    <a:pt x="0" y="37"/>
                    <a:pt x="2" y="24"/>
                    <a:pt x="23" y="30"/>
                  </a:cubicBezTo>
                  <a:cubicBezTo>
                    <a:pt x="21" y="8"/>
                    <a:pt x="41" y="0"/>
                    <a:pt x="61" y="10"/>
                  </a:cubicBezTo>
                  <a:cubicBezTo>
                    <a:pt x="89" y="40"/>
                    <a:pt x="151" y="24"/>
                    <a:pt x="163" y="5"/>
                  </a:cubicBezTo>
                  <a:cubicBezTo>
                    <a:pt x="181" y="0"/>
                    <a:pt x="193" y="8"/>
                    <a:pt x="193" y="33"/>
                  </a:cubicBezTo>
                  <a:cubicBezTo>
                    <a:pt x="230" y="15"/>
                    <a:pt x="237" y="43"/>
                    <a:pt x="223" y="62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2681" y="1533"/>
              <a:ext cx="386" cy="210"/>
            </a:xfrm>
            <a:custGeom>
              <a:avLst/>
              <a:gdLst>
                <a:gd name="T0" fmla="*/ 223 w 243"/>
                <a:gd name="T1" fmla="*/ 75 h 132"/>
                <a:gd name="T2" fmla="*/ 223 w 243"/>
                <a:gd name="T3" fmla="*/ 61 h 132"/>
                <a:gd name="T4" fmla="*/ 243 w 243"/>
                <a:gd name="T5" fmla="*/ 38 h 132"/>
                <a:gd name="T6" fmla="*/ 223 w 243"/>
                <a:gd name="T7" fmla="*/ 75 h 132"/>
                <a:gd name="T8" fmla="*/ 223 w 243"/>
                <a:gd name="T9" fmla="*/ 49 h 132"/>
                <a:gd name="T10" fmla="*/ 240 w 243"/>
                <a:gd name="T11" fmla="*/ 26 h 132"/>
                <a:gd name="T12" fmla="*/ 240 w 243"/>
                <a:gd name="T13" fmla="*/ 26 h 132"/>
                <a:gd name="T14" fmla="*/ 223 w 243"/>
                <a:gd name="T15" fmla="*/ 43 h 132"/>
                <a:gd name="T16" fmla="*/ 223 w 243"/>
                <a:gd name="T17" fmla="*/ 49 h 132"/>
                <a:gd name="T18" fmla="*/ 223 w 243"/>
                <a:gd name="T19" fmla="*/ 43 h 132"/>
                <a:gd name="T20" fmla="*/ 223 w 243"/>
                <a:gd name="T21" fmla="*/ 49 h 132"/>
                <a:gd name="T22" fmla="*/ 203 w 243"/>
                <a:gd name="T23" fmla="*/ 56 h 132"/>
                <a:gd name="T24" fmla="*/ 203 w 243"/>
                <a:gd name="T25" fmla="*/ 55 h 132"/>
                <a:gd name="T26" fmla="*/ 223 w 243"/>
                <a:gd name="T27" fmla="*/ 43 h 132"/>
                <a:gd name="T28" fmla="*/ 223 w 243"/>
                <a:gd name="T29" fmla="*/ 61 h 132"/>
                <a:gd name="T30" fmla="*/ 223 w 243"/>
                <a:gd name="T31" fmla="*/ 75 h 132"/>
                <a:gd name="T32" fmla="*/ 207 w 243"/>
                <a:gd name="T33" fmla="*/ 132 h 132"/>
                <a:gd name="T34" fmla="*/ 223 w 243"/>
                <a:gd name="T35" fmla="*/ 61 h 132"/>
                <a:gd name="T36" fmla="*/ 203 w 243"/>
                <a:gd name="T37" fmla="*/ 2 h 132"/>
                <a:gd name="T38" fmla="*/ 203 w 243"/>
                <a:gd name="T39" fmla="*/ 2 h 132"/>
                <a:gd name="T40" fmla="*/ 205 w 243"/>
                <a:gd name="T41" fmla="*/ 0 h 132"/>
                <a:gd name="T42" fmla="*/ 205 w 243"/>
                <a:gd name="T43" fmla="*/ 0 h 132"/>
                <a:gd name="T44" fmla="*/ 203 w 243"/>
                <a:gd name="T45" fmla="*/ 2 h 132"/>
                <a:gd name="T46" fmla="*/ 28 w 243"/>
                <a:gd name="T47" fmla="*/ 118 h 132"/>
                <a:gd name="T48" fmla="*/ 24 w 243"/>
                <a:gd name="T49" fmla="*/ 110 h 132"/>
                <a:gd name="T50" fmla="*/ 24 w 243"/>
                <a:gd name="T51" fmla="*/ 114 h 132"/>
                <a:gd name="T52" fmla="*/ 28 w 243"/>
                <a:gd name="T53" fmla="*/ 118 h 132"/>
                <a:gd name="T54" fmla="*/ 203 w 243"/>
                <a:gd name="T55" fmla="*/ 2 h 132"/>
                <a:gd name="T56" fmla="*/ 203 w 243"/>
                <a:gd name="T57" fmla="*/ 2 h 132"/>
                <a:gd name="T58" fmla="*/ 45 w 243"/>
                <a:gd name="T59" fmla="*/ 2 h 132"/>
                <a:gd name="T60" fmla="*/ 203 w 243"/>
                <a:gd name="T61" fmla="*/ 2 h 132"/>
                <a:gd name="T62" fmla="*/ 203 w 243"/>
                <a:gd name="T63" fmla="*/ 55 h 132"/>
                <a:gd name="T64" fmla="*/ 201 w 243"/>
                <a:gd name="T65" fmla="*/ 56 h 132"/>
                <a:gd name="T66" fmla="*/ 203 w 243"/>
                <a:gd name="T67" fmla="*/ 56 h 132"/>
                <a:gd name="T68" fmla="*/ 203 w 243"/>
                <a:gd name="T69" fmla="*/ 55 h 132"/>
                <a:gd name="T70" fmla="*/ 24 w 243"/>
                <a:gd name="T71" fmla="*/ 39 h 132"/>
                <a:gd name="T72" fmla="*/ 24 w 243"/>
                <a:gd name="T73" fmla="*/ 31 h 132"/>
                <a:gd name="T74" fmla="*/ 41 w 243"/>
                <a:gd name="T75" fmla="*/ 49 h 132"/>
                <a:gd name="T76" fmla="*/ 24 w 243"/>
                <a:gd name="T77" fmla="*/ 39 h 132"/>
                <a:gd name="T78" fmla="*/ 24 w 243"/>
                <a:gd name="T79" fmla="*/ 110 h 132"/>
                <a:gd name="T80" fmla="*/ 11 w 243"/>
                <a:gd name="T81" fmla="*/ 29 h 132"/>
                <a:gd name="T82" fmla="*/ 24 w 243"/>
                <a:gd name="T83" fmla="*/ 114 h 132"/>
                <a:gd name="T84" fmla="*/ 24 w 243"/>
                <a:gd name="T85" fmla="*/ 110 h 132"/>
                <a:gd name="T86" fmla="*/ 24 w 243"/>
                <a:gd name="T87" fmla="*/ 31 h 132"/>
                <a:gd name="T88" fmla="*/ 24 w 243"/>
                <a:gd name="T89" fmla="*/ 39 h 132"/>
                <a:gd name="T90" fmla="*/ 20 w 243"/>
                <a:gd name="T91" fmla="*/ 24 h 132"/>
                <a:gd name="T92" fmla="*/ 24 w 243"/>
                <a:gd name="T93" fmla="*/ 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3" h="132">
                  <a:moveTo>
                    <a:pt x="223" y="75"/>
                  </a:moveTo>
                  <a:cubicBezTo>
                    <a:pt x="223" y="61"/>
                    <a:pt x="223" y="61"/>
                    <a:pt x="223" y="61"/>
                  </a:cubicBezTo>
                  <a:cubicBezTo>
                    <a:pt x="230" y="49"/>
                    <a:pt x="237" y="39"/>
                    <a:pt x="243" y="38"/>
                  </a:cubicBezTo>
                  <a:cubicBezTo>
                    <a:pt x="239" y="41"/>
                    <a:pt x="230" y="56"/>
                    <a:pt x="223" y="75"/>
                  </a:cubicBezTo>
                  <a:close/>
                  <a:moveTo>
                    <a:pt x="223" y="49"/>
                  </a:moveTo>
                  <a:cubicBezTo>
                    <a:pt x="230" y="44"/>
                    <a:pt x="237" y="36"/>
                    <a:pt x="240" y="26"/>
                  </a:cubicBezTo>
                  <a:cubicBezTo>
                    <a:pt x="240" y="26"/>
                    <a:pt x="240" y="26"/>
                    <a:pt x="240" y="26"/>
                  </a:cubicBezTo>
                  <a:cubicBezTo>
                    <a:pt x="236" y="32"/>
                    <a:pt x="230" y="37"/>
                    <a:pt x="223" y="43"/>
                  </a:cubicBezTo>
                  <a:lnTo>
                    <a:pt x="223" y="49"/>
                  </a:lnTo>
                  <a:close/>
                  <a:moveTo>
                    <a:pt x="223" y="43"/>
                  </a:moveTo>
                  <a:cubicBezTo>
                    <a:pt x="223" y="49"/>
                    <a:pt x="223" y="49"/>
                    <a:pt x="223" y="49"/>
                  </a:cubicBezTo>
                  <a:cubicBezTo>
                    <a:pt x="216" y="54"/>
                    <a:pt x="209" y="57"/>
                    <a:pt x="203" y="56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8" y="52"/>
                    <a:pt x="216" y="48"/>
                    <a:pt x="223" y="43"/>
                  </a:cubicBezTo>
                  <a:close/>
                  <a:moveTo>
                    <a:pt x="223" y="61"/>
                  </a:moveTo>
                  <a:cubicBezTo>
                    <a:pt x="223" y="75"/>
                    <a:pt x="223" y="75"/>
                    <a:pt x="223" y="75"/>
                  </a:cubicBezTo>
                  <a:cubicBezTo>
                    <a:pt x="215" y="94"/>
                    <a:pt x="207" y="116"/>
                    <a:pt x="207" y="132"/>
                  </a:cubicBezTo>
                  <a:cubicBezTo>
                    <a:pt x="202" y="111"/>
                    <a:pt x="211" y="82"/>
                    <a:pt x="223" y="61"/>
                  </a:cubicBezTo>
                  <a:close/>
                  <a:moveTo>
                    <a:pt x="203" y="2"/>
                  </a:moveTo>
                  <a:cubicBezTo>
                    <a:pt x="203" y="2"/>
                    <a:pt x="203" y="2"/>
                    <a:pt x="203" y="2"/>
                  </a:cubicBezTo>
                  <a:cubicBezTo>
                    <a:pt x="204" y="1"/>
                    <a:pt x="205" y="1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1"/>
                    <a:pt x="204" y="2"/>
                    <a:pt x="203" y="2"/>
                  </a:cubicBezTo>
                  <a:close/>
                  <a:moveTo>
                    <a:pt x="28" y="118"/>
                  </a:moveTo>
                  <a:cubicBezTo>
                    <a:pt x="26" y="116"/>
                    <a:pt x="25" y="113"/>
                    <a:pt x="24" y="110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5" y="116"/>
                    <a:pt x="26" y="117"/>
                    <a:pt x="28" y="118"/>
                  </a:cubicBezTo>
                  <a:close/>
                  <a:moveTo>
                    <a:pt x="203" y="2"/>
                  </a:moveTo>
                  <a:cubicBezTo>
                    <a:pt x="203" y="2"/>
                    <a:pt x="203" y="2"/>
                    <a:pt x="203" y="2"/>
                  </a:cubicBezTo>
                  <a:cubicBezTo>
                    <a:pt x="173" y="32"/>
                    <a:pt x="105" y="63"/>
                    <a:pt x="45" y="2"/>
                  </a:cubicBezTo>
                  <a:cubicBezTo>
                    <a:pt x="106" y="52"/>
                    <a:pt x="174" y="24"/>
                    <a:pt x="203" y="2"/>
                  </a:cubicBezTo>
                  <a:close/>
                  <a:moveTo>
                    <a:pt x="203" y="55"/>
                  </a:moveTo>
                  <a:cubicBezTo>
                    <a:pt x="201" y="56"/>
                    <a:pt x="201" y="56"/>
                    <a:pt x="201" y="56"/>
                  </a:cubicBezTo>
                  <a:cubicBezTo>
                    <a:pt x="202" y="56"/>
                    <a:pt x="202" y="56"/>
                    <a:pt x="203" y="56"/>
                  </a:cubicBezTo>
                  <a:cubicBezTo>
                    <a:pt x="203" y="55"/>
                    <a:pt x="203" y="55"/>
                    <a:pt x="203" y="55"/>
                  </a:cubicBezTo>
                  <a:close/>
                  <a:moveTo>
                    <a:pt x="24" y="39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9" y="38"/>
                    <a:pt x="37" y="45"/>
                    <a:pt x="41" y="49"/>
                  </a:cubicBezTo>
                  <a:cubicBezTo>
                    <a:pt x="35" y="48"/>
                    <a:pt x="28" y="45"/>
                    <a:pt x="24" y="39"/>
                  </a:cubicBezTo>
                  <a:close/>
                  <a:moveTo>
                    <a:pt x="24" y="110"/>
                  </a:moveTo>
                  <a:cubicBezTo>
                    <a:pt x="13" y="83"/>
                    <a:pt x="7" y="35"/>
                    <a:pt x="11" y="29"/>
                  </a:cubicBezTo>
                  <a:cubicBezTo>
                    <a:pt x="0" y="37"/>
                    <a:pt x="3" y="90"/>
                    <a:pt x="24" y="114"/>
                  </a:cubicBezTo>
                  <a:cubicBezTo>
                    <a:pt x="24" y="110"/>
                    <a:pt x="24" y="110"/>
                    <a:pt x="24" y="110"/>
                  </a:cubicBezTo>
                  <a:close/>
                  <a:moveTo>
                    <a:pt x="24" y="31"/>
                  </a:moveTo>
                  <a:cubicBezTo>
                    <a:pt x="24" y="39"/>
                    <a:pt x="24" y="39"/>
                    <a:pt x="24" y="39"/>
                  </a:cubicBezTo>
                  <a:cubicBezTo>
                    <a:pt x="21" y="35"/>
                    <a:pt x="19" y="30"/>
                    <a:pt x="20" y="24"/>
                  </a:cubicBezTo>
                  <a:cubicBezTo>
                    <a:pt x="21" y="26"/>
                    <a:pt x="22" y="29"/>
                    <a:pt x="24" y="31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686" y="1190"/>
              <a:ext cx="389" cy="320"/>
            </a:xfrm>
            <a:custGeom>
              <a:avLst/>
              <a:gdLst>
                <a:gd name="T0" fmla="*/ 23 w 245"/>
                <a:gd name="T1" fmla="*/ 20 h 201"/>
                <a:gd name="T2" fmla="*/ 39 w 245"/>
                <a:gd name="T3" fmla="*/ 104 h 201"/>
                <a:gd name="T4" fmla="*/ 73 w 245"/>
                <a:gd name="T5" fmla="*/ 104 h 201"/>
                <a:gd name="T6" fmla="*/ 172 w 245"/>
                <a:gd name="T7" fmla="*/ 104 h 201"/>
                <a:gd name="T8" fmla="*/ 206 w 245"/>
                <a:gd name="T9" fmla="*/ 104 h 201"/>
                <a:gd name="T10" fmla="*/ 221 w 245"/>
                <a:gd name="T11" fmla="*/ 20 h 201"/>
                <a:gd name="T12" fmla="*/ 235 w 245"/>
                <a:gd name="T13" fmla="*/ 16 h 201"/>
                <a:gd name="T14" fmla="*/ 239 w 245"/>
                <a:gd name="T15" fmla="*/ 42 h 201"/>
                <a:gd name="T16" fmla="*/ 222 w 245"/>
                <a:gd name="T17" fmla="*/ 127 h 201"/>
                <a:gd name="T18" fmla="*/ 23 w 245"/>
                <a:gd name="T19" fmla="*/ 127 h 201"/>
                <a:gd name="T20" fmla="*/ 6 w 245"/>
                <a:gd name="T21" fmla="*/ 42 h 201"/>
                <a:gd name="T22" fmla="*/ 10 w 245"/>
                <a:gd name="T23" fmla="*/ 16 h 201"/>
                <a:gd name="T24" fmla="*/ 23 w 245"/>
                <a:gd name="T25" fmla="*/ 2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01">
                  <a:moveTo>
                    <a:pt x="23" y="20"/>
                  </a:moveTo>
                  <a:cubicBezTo>
                    <a:pt x="18" y="40"/>
                    <a:pt x="20" y="88"/>
                    <a:pt x="39" y="104"/>
                  </a:cubicBezTo>
                  <a:cubicBezTo>
                    <a:pt x="58" y="119"/>
                    <a:pt x="69" y="122"/>
                    <a:pt x="73" y="104"/>
                  </a:cubicBezTo>
                  <a:cubicBezTo>
                    <a:pt x="79" y="70"/>
                    <a:pt x="166" y="70"/>
                    <a:pt x="172" y="104"/>
                  </a:cubicBezTo>
                  <a:cubicBezTo>
                    <a:pt x="175" y="122"/>
                    <a:pt x="186" y="119"/>
                    <a:pt x="206" y="104"/>
                  </a:cubicBezTo>
                  <a:cubicBezTo>
                    <a:pt x="225" y="88"/>
                    <a:pt x="226" y="40"/>
                    <a:pt x="221" y="20"/>
                  </a:cubicBezTo>
                  <a:cubicBezTo>
                    <a:pt x="224" y="0"/>
                    <a:pt x="239" y="1"/>
                    <a:pt x="235" y="16"/>
                  </a:cubicBezTo>
                  <a:cubicBezTo>
                    <a:pt x="232" y="24"/>
                    <a:pt x="237" y="35"/>
                    <a:pt x="239" y="42"/>
                  </a:cubicBezTo>
                  <a:cubicBezTo>
                    <a:pt x="245" y="68"/>
                    <a:pt x="240" y="96"/>
                    <a:pt x="222" y="127"/>
                  </a:cubicBezTo>
                  <a:cubicBezTo>
                    <a:pt x="179" y="201"/>
                    <a:pt x="65" y="201"/>
                    <a:pt x="23" y="127"/>
                  </a:cubicBezTo>
                  <a:cubicBezTo>
                    <a:pt x="5" y="96"/>
                    <a:pt x="0" y="68"/>
                    <a:pt x="6" y="42"/>
                  </a:cubicBezTo>
                  <a:cubicBezTo>
                    <a:pt x="8" y="35"/>
                    <a:pt x="13" y="24"/>
                    <a:pt x="10" y="16"/>
                  </a:cubicBezTo>
                  <a:cubicBezTo>
                    <a:pt x="6" y="1"/>
                    <a:pt x="21" y="0"/>
                    <a:pt x="23" y="2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2810" y="1329"/>
              <a:ext cx="141" cy="92"/>
            </a:xfrm>
            <a:custGeom>
              <a:avLst/>
              <a:gdLst>
                <a:gd name="T0" fmla="*/ 45 w 89"/>
                <a:gd name="T1" fmla="*/ 0 h 58"/>
                <a:gd name="T2" fmla="*/ 89 w 89"/>
                <a:gd name="T3" fmla="*/ 31 h 58"/>
                <a:gd name="T4" fmla="*/ 71 w 89"/>
                <a:gd name="T5" fmla="*/ 58 h 58"/>
                <a:gd name="T6" fmla="*/ 45 w 89"/>
                <a:gd name="T7" fmla="*/ 43 h 58"/>
                <a:gd name="T8" fmla="*/ 17 w 89"/>
                <a:gd name="T9" fmla="*/ 58 h 58"/>
                <a:gd name="T10" fmla="*/ 0 w 89"/>
                <a:gd name="T11" fmla="*/ 31 h 58"/>
                <a:gd name="T12" fmla="*/ 45 w 89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8">
                  <a:moveTo>
                    <a:pt x="45" y="0"/>
                  </a:moveTo>
                  <a:cubicBezTo>
                    <a:pt x="69" y="0"/>
                    <a:pt x="89" y="14"/>
                    <a:pt x="89" y="31"/>
                  </a:cubicBezTo>
                  <a:cubicBezTo>
                    <a:pt x="89" y="43"/>
                    <a:pt x="89" y="58"/>
                    <a:pt x="71" y="58"/>
                  </a:cubicBezTo>
                  <a:cubicBezTo>
                    <a:pt x="53" y="58"/>
                    <a:pt x="58" y="43"/>
                    <a:pt x="45" y="43"/>
                  </a:cubicBezTo>
                  <a:cubicBezTo>
                    <a:pt x="31" y="43"/>
                    <a:pt x="35" y="58"/>
                    <a:pt x="17" y="58"/>
                  </a:cubicBezTo>
                  <a:cubicBezTo>
                    <a:pt x="1" y="58"/>
                    <a:pt x="0" y="42"/>
                    <a:pt x="0" y="31"/>
                  </a:cubicBezTo>
                  <a:cubicBezTo>
                    <a:pt x="0" y="14"/>
                    <a:pt x="20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50"/>
            <p:cNvSpPr>
              <a:spLocks noEditPoints="1"/>
            </p:cNvSpPr>
            <p:nvPr/>
          </p:nvSpPr>
          <p:spPr bwMode="auto">
            <a:xfrm>
              <a:off x="2729" y="1184"/>
              <a:ext cx="301" cy="102"/>
            </a:xfrm>
            <a:custGeom>
              <a:avLst/>
              <a:gdLst>
                <a:gd name="T0" fmla="*/ 143 w 190"/>
                <a:gd name="T1" fmla="*/ 64 h 64"/>
                <a:gd name="T2" fmla="*/ 147 w 190"/>
                <a:gd name="T3" fmla="*/ 64 h 64"/>
                <a:gd name="T4" fmla="*/ 180 w 190"/>
                <a:gd name="T5" fmla="*/ 38 h 64"/>
                <a:gd name="T6" fmla="*/ 187 w 190"/>
                <a:gd name="T7" fmla="*/ 17 h 64"/>
                <a:gd name="T8" fmla="*/ 190 w 190"/>
                <a:gd name="T9" fmla="*/ 9 h 64"/>
                <a:gd name="T10" fmla="*/ 185 w 190"/>
                <a:gd name="T11" fmla="*/ 3 h 64"/>
                <a:gd name="T12" fmla="*/ 143 w 190"/>
                <a:gd name="T13" fmla="*/ 1 h 64"/>
                <a:gd name="T14" fmla="*/ 143 w 190"/>
                <a:gd name="T15" fmla="*/ 5 h 64"/>
                <a:gd name="T16" fmla="*/ 172 w 190"/>
                <a:gd name="T17" fmla="*/ 8 h 64"/>
                <a:gd name="T18" fmla="*/ 172 w 190"/>
                <a:gd name="T19" fmla="*/ 48 h 64"/>
                <a:gd name="T20" fmla="*/ 143 w 190"/>
                <a:gd name="T21" fmla="*/ 60 h 64"/>
                <a:gd name="T22" fmla="*/ 143 w 190"/>
                <a:gd name="T23" fmla="*/ 64 h 64"/>
                <a:gd name="T24" fmla="*/ 95 w 190"/>
                <a:gd name="T25" fmla="*/ 9 h 64"/>
                <a:gd name="T26" fmla="*/ 50 w 190"/>
                <a:gd name="T27" fmla="*/ 1 h 64"/>
                <a:gd name="T28" fmla="*/ 47 w 190"/>
                <a:gd name="T29" fmla="*/ 1 h 64"/>
                <a:gd name="T30" fmla="*/ 47 w 190"/>
                <a:gd name="T31" fmla="*/ 5 h 64"/>
                <a:gd name="T32" fmla="*/ 79 w 190"/>
                <a:gd name="T33" fmla="*/ 15 h 64"/>
                <a:gd name="T34" fmla="*/ 61 w 190"/>
                <a:gd name="T35" fmla="*/ 57 h 64"/>
                <a:gd name="T36" fmla="*/ 47 w 190"/>
                <a:gd name="T37" fmla="*/ 60 h 64"/>
                <a:gd name="T38" fmla="*/ 47 w 190"/>
                <a:gd name="T39" fmla="*/ 64 h 64"/>
                <a:gd name="T40" fmla="*/ 79 w 190"/>
                <a:gd name="T41" fmla="*/ 45 h 64"/>
                <a:gd name="T42" fmla="*/ 95 w 190"/>
                <a:gd name="T43" fmla="*/ 23 h 64"/>
                <a:gd name="T44" fmla="*/ 111 w 190"/>
                <a:gd name="T45" fmla="*/ 44 h 64"/>
                <a:gd name="T46" fmla="*/ 143 w 190"/>
                <a:gd name="T47" fmla="*/ 64 h 64"/>
                <a:gd name="T48" fmla="*/ 143 w 190"/>
                <a:gd name="T49" fmla="*/ 60 h 64"/>
                <a:gd name="T50" fmla="*/ 129 w 190"/>
                <a:gd name="T51" fmla="*/ 57 h 64"/>
                <a:gd name="T52" fmla="*/ 112 w 190"/>
                <a:gd name="T53" fmla="*/ 15 h 64"/>
                <a:gd name="T54" fmla="*/ 143 w 190"/>
                <a:gd name="T55" fmla="*/ 5 h 64"/>
                <a:gd name="T56" fmla="*/ 143 w 190"/>
                <a:gd name="T57" fmla="*/ 1 h 64"/>
                <a:gd name="T58" fmla="*/ 140 w 190"/>
                <a:gd name="T59" fmla="*/ 1 h 64"/>
                <a:gd name="T60" fmla="*/ 95 w 190"/>
                <a:gd name="T61" fmla="*/ 9 h 64"/>
                <a:gd name="T62" fmla="*/ 47 w 190"/>
                <a:gd name="T63" fmla="*/ 1 h 64"/>
                <a:gd name="T64" fmla="*/ 6 w 190"/>
                <a:gd name="T65" fmla="*/ 3 h 64"/>
                <a:gd name="T66" fmla="*/ 1 w 190"/>
                <a:gd name="T67" fmla="*/ 9 h 64"/>
                <a:gd name="T68" fmla="*/ 4 w 190"/>
                <a:gd name="T69" fmla="*/ 17 h 64"/>
                <a:gd name="T70" fmla="*/ 11 w 190"/>
                <a:gd name="T71" fmla="*/ 38 h 64"/>
                <a:gd name="T72" fmla="*/ 44 w 190"/>
                <a:gd name="T73" fmla="*/ 64 h 64"/>
                <a:gd name="T74" fmla="*/ 47 w 190"/>
                <a:gd name="T75" fmla="*/ 64 h 64"/>
                <a:gd name="T76" fmla="*/ 47 w 190"/>
                <a:gd name="T77" fmla="*/ 60 h 64"/>
                <a:gd name="T78" fmla="*/ 19 w 190"/>
                <a:gd name="T79" fmla="*/ 48 h 64"/>
                <a:gd name="T80" fmla="*/ 19 w 190"/>
                <a:gd name="T81" fmla="*/ 8 h 64"/>
                <a:gd name="T82" fmla="*/ 47 w 190"/>
                <a:gd name="T83" fmla="*/ 5 h 64"/>
                <a:gd name="T84" fmla="*/ 47 w 190"/>
                <a:gd name="T8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" h="64">
                  <a:moveTo>
                    <a:pt x="143" y="64"/>
                  </a:moveTo>
                  <a:cubicBezTo>
                    <a:pt x="144" y="64"/>
                    <a:pt x="145" y="64"/>
                    <a:pt x="147" y="64"/>
                  </a:cubicBezTo>
                  <a:cubicBezTo>
                    <a:pt x="172" y="62"/>
                    <a:pt x="178" y="51"/>
                    <a:pt x="180" y="38"/>
                  </a:cubicBezTo>
                  <a:cubicBezTo>
                    <a:pt x="183" y="24"/>
                    <a:pt x="183" y="19"/>
                    <a:pt x="187" y="17"/>
                  </a:cubicBezTo>
                  <a:cubicBezTo>
                    <a:pt x="190" y="16"/>
                    <a:pt x="190" y="13"/>
                    <a:pt x="190" y="9"/>
                  </a:cubicBezTo>
                  <a:cubicBezTo>
                    <a:pt x="190" y="5"/>
                    <a:pt x="190" y="5"/>
                    <a:pt x="185" y="3"/>
                  </a:cubicBezTo>
                  <a:cubicBezTo>
                    <a:pt x="181" y="2"/>
                    <a:pt x="159" y="0"/>
                    <a:pt x="143" y="1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56" y="5"/>
                    <a:pt x="168" y="6"/>
                    <a:pt x="172" y="8"/>
                  </a:cubicBezTo>
                  <a:cubicBezTo>
                    <a:pt x="180" y="13"/>
                    <a:pt x="178" y="36"/>
                    <a:pt x="172" y="48"/>
                  </a:cubicBezTo>
                  <a:cubicBezTo>
                    <a:pt x="167" y="56"/>
                    <a:pt x="155" y="60"/>
                    <a:pt x="143" y="60"/>
                  </a:cubicBezTo>
                  <a:lnTo>
                    <a:pt x="143" y="64"/>
                  </a:lnTo>
                  <a:close/>
                  <a:moveTo>
                    <a:pt x="95" y="9"/>
                  </a:moveTo>
                  <a:cubicBezTo>
                    <a:pt x="90" y="9"/>
                    <a:pt x="67" y="3"/>
                    <a:pt x="50" y="1"/>
                  </a:cubicBezTo>
                  <a:cubicBezTo>
                    <a:pt x="49" y="1"/>
                    <a:pt x="48" y="1"/>
                    <a:pt x="47" y="1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60" y="6"/>
                    <a:pt x="74" y="8"/>
                    <a:pt x="79" y="15"/>
                  </a:cubicBezTo>
                  <a:cubicBezTo>
                    <a:pt x="87" y="26"/>
                    <a:pt x="74" y="52"/>
                    <a:pt x="61" y="57"/>
                  </a:cubicBezTo>
                  <a:cubicBezTo>
                    <a:pt x="58" y="59"/>
                    <a:pt x="53" y="60"/>
                    <a:pt x="47" y="60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69" y="64"/>
                    <a:pt x="77" y="49"/>
                    <a:pt x="79" y="45"/>
                  </a:cubicBezTo>
                  <a:cubicBezTo>
                    <a:pt x="84" y="35"/>
                    <a:pt x="83" y="23"/>
                    <a:pt x="95" y="23"/>
                  </a:cubicBezTo>
                  <a:cubicBezTo>
                    <a:pt x="108" y="23"/>
                    <a:pt x="106" y="35"/>
                    <a:pt x="111" y="44"/>
                  </a:cubicBezTo>
                  <a:cubicBezTo>
                    <a:pt x="114" y="49"/>
                    <a:pt x="121" y="64"/>
                    <a:pt x="143" y="6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38" y="60"/>
                    <a:pt x="133" y="59"/>
                    <a:pt x="129" y="57"/>
                  </a:cubicBezTo>
                  <a:cubicBezTo>
                    <a:pt x="117" y="52"/>
                    <a:pt x="104" y="26"/>
                    <a:pt x="112" y="15"/>
                  </a:cubicBezTo>
                  <a:cubicBezTo>
                    <a:pt x="117" y="8"/>
                    <a:pt x="130" y="6"/>
                    <a:pt x="143" y="5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1"/>
                    <a:pt x="141" y="1"/>
                    <a:pt x="140" y="1"/>
                  </a:cubicBezTo>
                  <a:cubicBezTo>
                    <a:pt x="126" y="3"/>
                    <a:pt x="108" y="8"/>
                    <a:pt x="95" y="9"/>
                  </a:cubicBezTo>
                  <a:close/>
                  <a:moveTo>
                    <a:pt x="47" y="1"/>
                  </a:moveTo>
                  <a:cubicBezTo>
                    <a:pt x="31" y="0"/>
                    <a:pt x="10" y="2"/>
                    <a:pt x="6" y="3"/>
                  </a:cubicBezTo>
                  <a:cubicBezTo>
                    <a:pt x="1" y="5"/>
                    <a:pt x="1" y="5"/>
                    <a:pt x="1" y="9"/>
                  </a:cubicBezTo>
                  <a:cubicBezTo>
                    <a:pt x="0" y="13"/>
                    <a:pt x="1" y="16"/>
                    <a:pt x="4" y="17"/>
                  </a:cubicBezTo>
                  <a:cubicBezTo>
                    <a:pt x="8" y="19"/>
                    <a:pt x="8" y="24"/>
                    <a:pt x="11" y="38"/>
                  </a:cubicBezTo>
                  <a:cubicBezTo>
                    <a:pt x="13" y="51"/>
                    <a:pt x="19" y="62"/>
                    <a:pt x="44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36" y="60"/>
                    <a:pt x="23" y="56"/>
                    <a:pt x="19" y="48"/>
                  </a:cubicBezTo>
                  <a:cubicBezTo>
                    <a:pt x="12" y="36"/>
                    <a:pt x="11" y="13"/>
                    <a:pt x="19" y="8"/>
                  </a:cubicBezTo>
                  <a:cubicBezTo>
                    <a:pt x="22" y="6"/>
                    <a:pt x="35" y="5"/>
                    <a:pt x="47" y="5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826079" y="3603626"/>
            <a:ext cx="217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838200" y="1915375"/>
            <a:ext cx="2322367" cy="1354876"/>
            <a:chOff x="1104900" y="2892836"/>
            <a:chExt cx="2322367" cy="1354876"/>
          </a:xfrm>
        </p:grpSpPr>
        <p:sp>
          <p:nvSpPr>
            <p:cNvPr id="55" name="Rectangular Callout 14"/>
            <p:cNvSpPr/>
            <p:nvPr/>
          </p:nvSpPr>
          <p:spPr>
            <a:xfrm>
              <a:off x="1104900" y="2892836"/>
              <a:ext cx="2321573" cy="135487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56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CATEGORIES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9" name="Text Placeholder 5"/>
            <p:cNvSpPr txBox="1">
              <a:spLocks/>
            </p:cNvSpPr>
            <p:nvPr/>
          </p:nvSpPr>
          <p:spPr>
            <a:xfrm>
              <a:off x="1104901" y="3514727"/>
              <a:ext cx="2322366" cy="657224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Categories of books, popular categories by age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352550" y="3811619"/>
            <a:ext cx="2322367" cy="1354876"/>
            <a:chOff x="1104900" y="2892836"/>
            <a:chExt cx="2322367" cy="1354876"/>
          </a:xfrm>
        </p:grpSpPr>
        <p:sp>
          <p:nvSpPr>
            <p:cNvPr id="62" name="Rectangular Callout 14"/>
            <p:cNvSpPr/>
            <p:nvPr/>
          </p:nvSpPr>
          <p:spPr>
            <a:xfrm>
              <a:off x="1104900" y="2892836"/>
              <a:ext cx="2321573" cy="135487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63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SUGGESTIONS</a:t>
              </a:r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5" name="Text Placeholder 5"/>
            <p:cNvSpPr txBox="1">
              <a:spLocks/>
            </p:cNvSpPr>
            <p:nvPr/>
          </p:nvSpPr>
          <p:spPr>
            <a:xfrm>
              <a:off x="1104901" y="3514727"/>
              <a:ext cx="2322366" cy="657224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Provides book      suggestions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326732" y="4444937"/>
            <a:ext cx="3171824" cy="1513296"/>
            <a:chOff x="1104900" y="2892836"/>
            <a:chExt cx="2322367" cy="1513296"/>
          </a:xfrm>
        </p:grpSpPr>
        <p:sp>
          <p:nvSpPr>
            <p:cNvPr id="67" name="Rectangular Callout 14"/>
            <p:cNvSpPr/>
            <p:nvPr/>
          </p:nvSpPr>
          <p:spPr>
            <a:xfrm>
              <a:off x="1104900" y="2892836"/>
              <a:ext cx="2321573" cy="151329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68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SEARCH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0" name="Text Placeholder 5"/>
            <p:cNvSpPr txBox="1">
              <a:spLocks/>
            </p:cNvSpPr>
            <p:nvPr/>
          </p:nvSpPr>
          <p:spPr>
            <a:xfrm>
              <a:off x="1104901" y="3514727"/>
              <a:ext cx="2322366" cy="657224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Provides books, textual search,</a:t>
              </a:r>
            </a:p>
            <a:p>
              <a:pPr algn="ctr">
                <a:spcAft>
                  <a:spcPts val="0"/>
                </a:spcAft>
              </a:pPr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multi-criteria search</a:t>
              </a:r>
            </a:p>
            <a:p>
              <a:pPr algn="ctr">
                <a:spcAft>
                  <a:spcPts val="0"/>
                </a:spcAft>
              </a:pPr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(category, popularity, availability ...)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149287" y="3811619"/>
            <a:ext cx="2322367" cy="1354876"/>
            <a:chOff x="1104900" y="2892836"/>
            <a:chExt cx="2322367" cy="1354876"/>
          </a:xfrm>
        </p:grpSpPr>
        <p:sp>
          <p:nvSpPr>
            <p:cNvPr id="72" name="Rectangular Callout 14"/>
            <p:cNvSpPr/>
            <p:nvPr/>
          </p:nvSpPr>
          <p:spPr>
            <a:xfrm>
              <a:off x="1104900" y="2892836"/>
              <a:ext cx="2321573" cy="135487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73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BOOKING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5" name="Text Placeholder 5"/>
            <p:cNvSpPr txBox="1">
              <a:spLocks/>
            </p:cNvSpPr>
            <p:nvPr/>
          </p:nvSpPr>
          <p:spPr>
            <a:xfrm>
              <a:off x="1104901" y="3514727"/>
              <a:ext cx="2322366" cy="657224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Booking service,</a:t>
              </a:r>
            </a:p>
            <a:p>
              <a:pPr algn="ctr">
                <a:spcAft>
                  <a:spcPts val="0"/>
                </a:spcAft>
              </a:pPr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Available books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667896" y="1909024"/>
            <a:ext cx="2322367" cy="1354876"/>
            <a:chOff x="1104900" y="2892836"/>
            <a:chExt cx="2322367" cy="1354876"/>
          </a:xfrm>
        </p:grpSpPr>
        <p:sp>
          <p:nvSpPr>
            <p:cNvPr id="77" name="Rectangular Callout 14"/>
            <p:cNvSpPr/>
            <p:nvPr/>
          </p:nvSpPr>
          <p:spPr>
            <a:xfrm>
              <a:off x="1104900" y="2892836"/>
              <a:ext cx="2321573" cy="135487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78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USERS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0" name="Text Placeholder 5"/>
            <p:cNvSpPr txBox="1">
              <a:spLocks/>
            </p:cNvSpPr>
            <p:nvPr/>
          </p:nvSpPr>
          <p:spPr>
            <a:xfrm>
              <a:off x="1104901" y="3514727"/>
              <a:ext cx="2322366" cy="657224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Users, ages, </a:t>
              </a:r>
              <a:b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</a:br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books already red...</a:t>
              </a:r>
            </a:p>
          </p:txBody>
        </p:sp>
      </p:grpSp>
      <p:sp>
        <p:nvSpPr>
          <p:cNvPr id="82" name="AutoShape 9"/>
          <p:cNvSpPr>
            <a:spLocks noChangeAspect="1" noChangeArrowheads="1" noTextEdit="1"/>
          </p:cNvSpPr>
          <p:nvPr/>
        </p:nvSpPr>
        <p:spPr bwMode="auto">
          <a:xfrm>
            <a:off x="5763282" y="2476706"/>
            <a:ext cx="255847" cy="1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5767683" y="2475448"/>
            <a:ext cx="294679" cy="262714"/>
            <a:chOff x="5767683" y="2475448"/>
            <a:chExt cx="294679" cy="262714"/>
          </a:xfrm>
        </p:grpSpPr>
        <p:grpSp>
          <p:nvGrpSpPr>
            <p:cNvPr id="4" name="Group 3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8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Oval 84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5359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 to be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14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26432" y="2006535"/>
            <a:ext cx="3170740" cy="1513298"/>
            <a:chOff x="1104900" y="2892834"/>
            <a:chExt cx="2321573" cy="1513298"/>
          </a:xfrm>
        </p:grpSpPr>
        <p:sp>
          <p:nvSpPr>
            <p:cNvPr id="5" name="Rectangular Callout 14"/>
            <p:cNvSpPr/>
            <p:nvPr/>
          </p:nvSpPr>
          <p:spPr>
            <a:xfrm>
              <a:off x="1104900" y="2892836"/>
              <a:ext cx="2321573" cy="151329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04900" y="2892836"/>
              <a:ext cx="2321573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1172897" y="2892834"/>
              <a:ext cx="2196834" cy="1513297"/>
            </a:xfrm>
            <a:prstGeom prst="rect">
              <a:avLst/>
            </a:prstGeom>
          </p:spPr>
          <p:txBody>
            <a:bodyPr vert="horz" lIns="1800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As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a user of the library,</a:t>
              </a:r>
            </a:p>
            <a:p>
              <a:pPr>
                <a:spcAft>
                  <a:spcPts val="0"/>
                </a:spcAft>
              </a:pP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I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wish to 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book suggestions</a:t>
              </a:r>
            </a:p>
            <a:p>
              <a:pPr>
                <a:spcAft>
                  <a:spcPts val="0"/>
                </a:spcAft>
              </a:pP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make discoveries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03132" y="3606737"/>
            <a:ext cx="3170740" cy="1513296"/>
            <a:chOff x="1104900" y="2892836"/>
            <a:chExt cx="2321573" cy="1513296"/>
          </a:xfrm>
        </p:grpSpPr>
        <p:sp>
          <p:nvSpPr>
            <p:cNvPr id="11" name="Rectangular Callout 14"/>
            <p:cNvSpPr/>
            <p:nvPr/>
          </p:nvSpPr>
          <p:spPr>
            <a:xfrm>
              <a:off x="1104900" y="2892836"/>
              <a:ext cx="2321573" cy="151329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12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104900" y="2892836"/>
              <a:ext cx="2321573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 Placeholder 5"/>
            <p:cNvSpPr txBox="1">
              <a:spLocks/>
            </p:cNvSpPr>
            <p:nvPr/>
          </p:nvSpPr>
          <p:spPr>
            <a:xfrm>
              <a:off x="1172897" y="2973498"/>
              <a:ext cx="2182886" cy="1432634"/>
            </a:xfrm>
            <a:prstGeom prst="rect">
              <a:avLst/>
            </a:prstGeom>
          </p:spPr>
          <p:txBody>
            <a:bodyPr vert="horz" lIns="1800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  <a:buClr>
                  <a:srgbClr val="1F7079"/>
                </a:buClr>
              </a:pP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Acceptance criteria :</a:t>
              </a:r>
            </a:p>
            <a:p>
              <a:pPr>
                <a:spcAft>
                  <a:spcPts val="0"/>
                </a:spcAft>
                <a:buClr>
                  <a:srgbClr val="1F7079"/>
                </a:buClr>
              </a:pPr>
              <a:endPara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  <a:p>
              <a:pPr marL="285750" indent="-285750">
                <a:spcAft>
                  <a:spcPts val="0"/>
                </a:spcAft>
                <a:buClr>
                  <a:srgbClr val="1F7079"/>
                </a:buClr>
                <a:buFont typeface="Arial" panose="020B0604020202020204" pitchFamily="34" charset="0"/>
                <a:buChar char="•"/>
              </a:pP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Book not read by the user</a:t>
              </a:r>
            </a:p>
            <a:p>
              <a:pPr marL="285750" indent="-285750">
                <a:spcAft>
                  <a:spcPts val="0"/>
                </a:spcAft>
                <a:buClr>
                  <a:srgbClr val="1F7079"/>
                </a:buClr>
                <a:buFont typeface="Arial" panose="020B0604020202020204" pitchFamily="34" charset="0"/>
                <a:buChar char="•"/>
              </a:pP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Book available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15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 to be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15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26432" y="2920935"/>
            <a:ext cx="3170740" cy="1513298"/>
            <a:chOff x="1104900" y="2892834"/>
            <a:chExt cx="2321573" cy="1513298"/>
          </a:xfrm>
        </p:grpSpPr>
        <p:sp>
          <p:nvSpPr>
            <p:cNvPr id="5" name="Rectangular Callout 14"/>
            <p:cNvSpPr/>
            <p:nvPr/>
          </p:nvSpPr>
          <p:spPr>
            <a:xfrm>
              <a:off x="1104900" y="2892836"/>
              <a:ext cx="2321573" cy="151329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04900" y="2892836"/>
              <a:ext cx="2321573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1172897" y="2892834"/>
              <a:ext cx="2196834" cy="1513297"/>
            </a:xfrm>
            <a:prstGeom prst="rect">
              <a:avLst/>
            </a:prstGeom>
          </p:spPr>
          <p:txBody>
            <a:bodyPr vert="horz" lIns="1800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Suggestions must be appropriate to the age of </a:t>
              </a:r>
            </a:p>
            <a:p>
              <a:pPr algn="ctr">
                <a:spcAft>
                  <a:spcPts val="0"/>
                </a:spcAft>
              </a:pP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the user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03132" y="3778187"/>
            <a:ext cx="3170740" cy="1513296"/>
            <a:chOff x="1104900" y="2892836"/>
            <a:chExt cx="2321573" cy="1513296"/>
          </a:xfrm>
        </p:grpSpPr>
        <p:sp>
          <p:nvSpPr>
            <p:cNvPr id="11" name="Rectangular Callout 14"/>
            <p:cNvSpPr/>
            <p:nvPr/>
          </p:nvSpPr>
          <p:spPr>
            <a:xfrm>
              <a:off x="1104900" y="2892836"/>
              <a:ext cx="2321573" cy="151329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12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104900" y="2892836"/>
              <a:ext cx="2321573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 Placeholder 5"/>
            <p:cNvSpPr txBox="1">
              <a:spLocks/>
            </p:cNvSpPr>
            <p:nvPr/>
          </p:nvSpPr>
          <p:spPr>
            <a:xfrm>
              <a:off x="1172897" y="2973498"/>
              <a:ext cx="2182886" cy="1432634"/>
            </a:xfrm>
            <a:prstGeom prst="rect">
              <a:avLst/>
            </a:prstGeom>
          </p:spPr>
          <p:txBody>
            <a:bodyPr vert="horz" lIns="1800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  <a:buClr>
                  <a:srgbClr val="1F7079"/>
                </a:buClr>
              </a:pP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For a better discovery, the books must come from different categories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792462" y="365126"/>
            <a:ext cx="890348" cy="892811"/>
            <a:chOff x="4209266" y="5419562"/>
            <a:chExt cx="1719266" cy="1724023"/>
          </a:xfrm>
        </p:grpSpPr>
        <p:sp>
          <p:nvSpPr>
            <p:cNvPr id="16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8200" y="1449899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</a:t>
            </a:r>
          </a:p>
          <a:p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2000" dirty="0">
                <a:solidFill>
                  <a:srgbClr val="1F7079"/>
                </a:solidFill>
              </a:rPr>
              <a:t>As a user of the library, I wish to book suggestions to make discoveries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1131450" y="675833"/>
            <a:ext cx="202785" cy="180788"/>
            <a:chOff x="5767683" y="2475448"/>
            <a:chExt cx="294679" cy="262714"/>
          </a:xfrm>
        </p:grpSpPr>
        <p:grpSp>
          <p:nvGrpSpPr>
            <p:cNvPr id="35" name="Group 34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37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37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880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 to be implemented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26432" y="2920935"/>
            <a:ext cx="3170740" cy="1513298"/>
            <a:chOff x="1104900" y="2892834"/>
            <a:chExt cx="2321573" cy="1513298"/>
          </a:xfrm>
        </p:grpSpPr>
        <p:sp>
          <p:nvSpPr>
            <p:cNvPr id="5" name="Rectangular Callout 14"/>
            <p:cNvSpPr/>
            <p:nvPr/>
          </p:nvSpPr>
          <p:spPr>
            <a:xfrm>
              <a:off x="1104900" y="2892836"/>
              <a:ext cx="2321573" cy="151329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04900" y="2892836"/>
              <a:ext cx="2321573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1172897" y="2892834"/>
              <a:ext cx="2196834" cy="1513297"/>
            </a:xfrm>
            <a:prstGeom prst="rect">
              <a:avLst/>
            </a:prstGeom>
          </p:spPr>
          <p:txBody>
            <a:bodyPr vert="horz" lIns="1800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Focus on how to recover books, forgets that the book must be unread by the user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03132" y="3778187"/>
            <a:ext cx="3170740" cy="1513296"/>
            <a:chOff x="1104900" y="2892836"/>
            <a:chExt cx="2321573" cy="1513296"/>
          </a:xfrm>
        </p:grpSpPr>
        <p:sp>
          <p:nvSpPr>
            <p:cNvPr id="11" name="Rectangular Callout 14"/>
            <p:cNvSpPr/>
            <p:nvPr/>
          </p:nvSpPr>
          <p:spPr>
            <a:xfrm>
              <a:off x="1104900" y="2892836"/>
              <a:ext cx="2321573" cy="151329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12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104900" y="2892836"/>
              <a:ext cx="2321573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 Placeholder 5"/>
            <p:cNvSpPr txBox="1">
              <a:spLocks/>
            </p:cNvSpPr>
            <p:nvPr/>
          </p:nvSpPr>
          <p:spPr>
            <a:xfrm>
              <a:off x="1172897" y="2973498"/>
              <a:ext cx="2182886" cy="1432634"/>
            </a:xfrm>
            <a:prstGeom prst="rect">
              <a:avLst/>
            </a:prstGeom>
          </p:spPr>
          <p:txBody>
            <a:bodyPr vert="horz" lIns="1800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  <a:buClr>
                  <a:srgbClr val="1F7079"/>
                </a:buClr>
              </a:pP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The simplest way : research </a:t>
              </a:r>
            </a:p>
            <a:p>
              <a:pPr algn="ctr">
                <a:spcAft>
                  <a:spcPts val="0"/>
                </a:spcAft>
                <a:buClr>
                  <a:srgbClr val="1F7079"/>
                </a:buClr>
              </a:pP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the popularity of books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38200" y="1449899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</a:t>
            </a:r>
          </a:p>
          <a:p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2000" dirty="0">
                <a:solidFill>
                  <a:srgbClr val="1F7079"/>
                </a:solidFill>
              </a:rPr>
              <a:t>As a user of the library, I wish to book suggestions to make discoveries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9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9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146690" y="698693"/>
            <a:ext cx="202785" cy="180788"/>
            <a:chOff x="5767683" y="2475448"/>
            <a:chExt cx="294679" cy="262714"/>
          </a:xfrm>
        </p:grpSpPr>
        <p:grpSp>
          <p:nvGrpSpPr>
            <p:cNvPr id="36" name="Group 3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3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4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17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11455" y="1508251"/>
            <a:ext cx="6334125" cy="1698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provide book suggestions</a:t>
            </a:r>
          </a:p>
          <a:p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 user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we ask for 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the suggestions are popular and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available books adapted to the age of the user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0792462" y="365126"/>
            <a:ext cx="890348" cy="892811"/>
            <a:chOff x="4209266" y="5419562"/>
            <a:chExt cx="1719266" cy="1724023"/>
          </a:xfrm>
        </p:grpSpPr>
        <p:sp>
          <p:nvSpPr>
            <p:cNvPr id="48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49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0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1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2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3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4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5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6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7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1139070" y="675833"/>
            <a:ext cx="202785" cy="180788"/>
            <a:chOff x="5767683" y="2475448"/>
            <a:chExt cx="294679" cy="262714"/>
          </a:xfrm>
        </p:grpSpPr>
        <p:grpSp>
          <p:nvGrpSpPr>
            <p:cNvPr id="21" name="Group 2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2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peech Bubble: Rectangle 3"/>
          <p:cNvSpPr/>
          <p:nvPr/>
        </p:nvSpPr>
        <p:spPr>
          <a:xfrm>
            <a:off x="7848600" y="4305300"/>
            <a:ext cx="3386981" cy="676848"/>
          </a:xfrm>
          <a:prstGeom prst="wedgeRectCallout">
            <a:avLst>
              <a:gd name="adj1" fmla="val 22475"/>
              <a:gd name="adj2" fmla="val 685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Missing example!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92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18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4692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provide book 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"Tim"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he is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"4"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years old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popular categories for this age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name     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books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Bedtime stories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available books for categories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"cat1,cat2,cat3"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lv11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"3"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suggestions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lv11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cat3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Speech Bubble: Rectangle 49"/>
          <p:cNvSpPr/>
          <p:nvPr/>
        </p:nvSpPr>
        <p:spPr>
          <a:xfrm>
            <a:off x="6486525" y="1647824"/>
            <a:ext cx="4133335" cy="534539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Missing limit number of suggestions</a:t>
            </a:r>
          </a:p>
        </p:txBody>
      </p:sp>
      <p:sp>
        <p:nvSpPr>
          <p:cNvPr id="51" name="Speech Bubble: Rectangle 50"/>
          <p:cNvSpPr/>
          <p:nvPr/>
        </p:nvSpPr>
        <p:spPr>
          <a:xfrm>
            <a:off x="6486525" y="2626783"/>
            <a:ext cx="4133335" cy="534539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Missing : never read</a:t>
            </a:r>
          </a:p>
        </p:txBody>
      </p:sp>
      <p:sp>
        <p:nvSpPr>
          <p:cNvPr id="52" name="Speech Bubble: Rectangle 51"/>
          <p:cNvSpPr/>
          <p:nvPr/>
        </p:nvSpPr>
        <p:spPr>
          <a:xfrm>
            <a:off x="6571544" y="4258547"/>
            <a:ext cx="4133335" cy="534539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Missing : different categories</a:t>
            </a:r>
          </a:p>
        </p:txBody>
      </p:sp>
    </p:spTree>
    <p:extLst>
      <p:ext uri="{BB962C8B-B14F-4D97-AF65-F5344CB8AC3E}">
        <p14:creationId xmlns:p14="http://schemas.microsoft.com/office/powerpoint/2010/main" val="3267273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19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4692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provide book 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"Tim"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he is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"4"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years old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popular categories for this age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name     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books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Bedtime stories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available books for categories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"cat1,cat2,cat3"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lv11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"3"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suggestions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lv11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cat3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Speech Bubble: Rectangle 50"/>
          <p:cNvSpPr/>
          <p:nvPr/>
        </p:nvSpPr>
        <p:spPr>
          <a:xfrm>
            <a:off x="6486525" y="2626783"/>
            <a:ext cx="4133335" cy="534539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Missing : never read</a:t>
            </a:r>
          </a:p>
        </p:txBody>
      </p:sp>
      <p:sp>
        <p:nvSpPr>
          <p:cNvPr id="52" name="Speech Bubble: Rectangle 51"/>
          <p:cNvSpPr/>
          <p:nvPr/>
        </p:nvSpPr>
        <p:spPr>
          <a:xfrm>
            <a:off x="6486525" y="4360333"/>
            <a:ext cx="4133335" cy="534539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Missing : different categories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7678675" y="5229225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spc="-1" dirty="0">
                <a:solidFill>
                  <a:schemeClr val="bg1"/>
                </a:solidFill>
                <a:latin typeface="Arial"/>
                <a:ea typeface="DejaVu Sans"/>
              </a:rPr>
              <a:t>limit number of suggestions</a:t>
            </a:r>
            <a:endParaRPr lang="en-GB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78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 : </a:t>
            </a:r>
            <a:r>
              <a:rPr lang="en-US" dirty="0" err="1"/>
              <a:t>theGardener</a:t>
            </a:r>
            <a:r>
              <a:rPr lang="en-US" dirty="0"/>
              <a:t> roots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Full BDD example on a library</a:t>
            </a:r>
          </a:p>
          <a:p>
            <a:r>
              <a:rPr lang="en-GB" dirty="0"/>
              <a:t>Improve the process with </a:t>
            </a:r>
            <a:r>
              <a:rPr lang="en-GB" dirty="0" err="1"/>
              <a:t>theGardener</a:t>
            </a:r>
            <a:endParaRPr lang="en-GB" dirty="0"/>
          </a:p>
          <a:p>
            <a:r>
              <a:rPr lang="en-GB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70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20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4692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provide book 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"Tim"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he is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"4"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years old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popular categories for this age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name     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books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Bedtime stories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available books for categories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"cat1,cat2,cat3"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lv11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"3"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suggestions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lv11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cat3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Speech Bubble: Rectangle 49"/>
          <p:cNvSpPr/>
          <p:nvPr/>
        </p:nvSpPr>
        <p:spPr>
          <a:xfrm>
            <a:off x="6486525" y="2626783"/>
            <a:ext cx="4133335" cy="534539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Missing : never read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678675" y="5229225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spc="-1" dirty="0">
                <a:solidFill>
                  <a:schemeClr val="bg1"/>
                </a:solidFill>
                <a:latin typeface="Arial"/>
                <a:ea typeface="DejaVu Sans"/>
              </a:rPr>
              <a:t>different categories</a:t>
            </a:r>
            <a:endParaRPr lang="en-GB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2829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21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4692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provide book 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"Tim"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he is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"4"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years old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popular categories for this age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name     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books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Bedtime stories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available books for categories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"cat1,cat2,cat3"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lv11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"3"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suggestions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lv11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cat3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Speech Bubble: Rectangle 49"/>
          <p:cNvSpPr/>
          <p:nvPr/>
        </p:nvSpPr>
        <p:spPr>
          <a:xfrm>
            <a:off x="7016918" y="1991946"/>
            <a:ext cx="3561835" cy="827697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are we testing ?</a:t>
            </a:r>
            <a:b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Prefer several scenario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484046" y="4495800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spc="-1" dirty="0">
                <a:solidFill>
                  <a:schemeClr val="bg1"/>
                </a:solidFill>
                <a:latin typeface="Arial"/>
                <a:ea typeface="DejaVu Sans"/>
              </a:rPr>
              <a:t>never read</a:t>
            </a:r>
            <a:endParaRPr lang="en-GB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4580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22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4692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suggested suggestions are popular, available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and adapted to the age of the user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Given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user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"Tim"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he is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"4"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years old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popular categories for this age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name     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books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available books for categories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"cat1,cat2"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When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"2"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Then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suggestions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6943433" y="2238467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spc="-1" dirty="0">
                <a:solidFill>
                  <a:schemeClr val="bg1"/>
                </a:solidFill>
                <a:latin typeface="Arial"/>
                <a:ea typeface="DejaVu Sans"/>
              </a:rPr>
              <a:t>Scenario 1 : nominal case  </a:t>
            </a:r>
          </a:p>
          <a:p>
            <a:pPr algn="ctr"/>
            <a:r>
              <a:rPr lang="it-IT" i="1" spc="-1" dirty="0">
                <a:solidFill>
                  <a:schemeClr val="bg1"/>
                </a:solidFill>
                <a:latin typeface="Arial"/>
                <a:ea typeface="DejaVu Sans"/>
              </a:rPr>
              <a:t>=&gt; minimal</a:t>
            </a:r>
          </a:p>
        </p:txBody>
      </p:sp>
    </p:spTree>
    <p:extLst>
      <p:ext uri="{BB962C8B-B14F-4D97-AF65-F5344CB8AC3E}">
        <p14:creationId xmlns:p14="http://schemas.microsoft.com/office/powerpoint/2010/main" val="2358038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23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4692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limit number of 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Given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user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"Tim"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he is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"4"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years old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popular categories for this age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name     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books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available books for categories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"cat1,cat2"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When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“1"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Then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suggestions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6943433" y="2238467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spc="-1" dirty="0">
                <a:solidFill>
                  <a:schemeClr val="bg1"/>
                </a:solidFill>
                <a:latin typeface="Arial"/>
                <a:ea typeface="DejaVu Sans"/>
              </a:rPr>
              <a:t>Scenario 2 : nominal case</a:t>
            </a:r>
          </a:p>
        </p:txBody>
      </p:sp>
      <p:sp>
        <p:nvSpPr>
          <p:cNvPr id="52" name="Speech Bubble: Rectangle 51"/>
          <p:cNvSpPr/>
          <p:nvPr/>
        </p:nvSpPr>
        <p:spPr>
          <a:xfrm>
            <a:off x="4540418" y="5476875"/>
            <a:ext cx="3561835" cy="522485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Simplify it again !</a:t>
            </a:r>
          </a:p>
        </p:txBody>
      </p:sp>
    </p:spTree>
    <p:extLst>
      <p:ext uri="{BB962C8B-B14F-4D97-AF65-F5344CB8AC3E}">
        <p14:creationId xmlns:p14="http://schemas.microsoft.com/office/powerpoint/2010/main" val="1137591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24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2612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limit number of 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 user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"3"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books are available in popular categories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adapted to his age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"2"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Then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"2"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 are proposed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among the previous books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2314283" y="3981575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spc="-1" dirty="0">
                <a:solidFill>
                  <a:schemeClr val="bg1"/>
                </a:solidFill>
                <a:latin typeface="Arial"/>
                <a:ea typeface="DejaVu Sans"/>
              </a:rPr>
              <a:t>Scenario 2 : nominal case</a:t>
            </a:r>
          </a:p>
        </p:txBody>
      </p:sp>
    </p:spTree>
    <p:extLst>
      <p:ext uri="{BB962C8B-B14F-4D97-AF65-F5344CB8AC3E}">
        <p14:creationId xmlns:p14="http://schemas.microsoft.com/office/powerpoint/2010/main" val="3882108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25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4621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user has never red the books that are suggested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"Tim"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he is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"4"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years old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popular categories for this age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name     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Bedtime stories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available books for categories "cat1,cat3"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lv11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user has already booked the following books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lv11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"1"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Then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suggestions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        |                            |     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6943433" y="2238467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spc="-1" dirty="0">
                <a:solidFill>
                  <a:schemeClr val="bg1"/>
                </a:solidFill>
                <a:latin typeface="Arial"/>
                <a:ea typeface="DejaVu Sans"/>
              </a:rPr>
              <a:t>Scenario 3 : nominal case</a:t>
            </a:r>
          </a:p>
        </p:txBody>
      </p:sp>
      <p:sp>
        <p:nvSpPr>
          <p:cNvPr id="51" name="Speech Bubble: Rectangle 50"/>
          <p:cNvSpPr/>
          <p:nvPr/>
        </p:nvSpPr>
        <p:spPr>
          <a:xfrm>
            <a:off x="7016918" y="4448175"/>
            <a:ext cx="3561835" cy="522485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Roll out the algorithm</a:t>
            </a:r>
          </a:p>
        </p:txBody>
      </p:sp>
    </p:spTree>
    <p:extLst>
      <p:ext uri="{BB962C8B-B14F-4D97-AF65-F5344CB8AC3E}">
        <p14:creationId xmlns:p14="http://schemas.microsoft.com/office/powerpoint/2010/main" val="1344739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26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4621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suggested books come from different categories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"Tim"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he is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"4"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years old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popular categories for this age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name     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Bedtime stories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available books for categories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"cat1,cat3”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Pinocchio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When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"2"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suggestions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        |                            |     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lv31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6943433" y="2238467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spc="-1" dirty="0">
                <a:solidFill>
                  <a:schemeClr val="bg1"/>
                </a:solidFill>
                <a:latin typeface="Arial"/>
                <a:ea typeface="DejaVu Sans"/>
              </a:rPr>
              <a:t>Scenario 4 : nominal case</a:t>
            </a:r>
          </a:p>
        </p:txBody>
      </p:sp>
      <p:sp>
        <p:nvSpPr>
          <p:cNvPr id="51" name="Speech Bubble: Rectangle 50"/>
          <p:cNvSpPr/>
          <p:nvPr/>
        </p:nvSpPr>
        <p:spPr>
          <a:xfrm>
            <a:off x="7016918" y="4448175"/>
            <a:ext cx="3561835" cy="522485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Roll out the algorithm</a:t>
            </a:r>
          </a:p>
        </p:txBody>
      </p:sp>
    </p:spTree>
    <p:extLst>
      <p:ext uri="{BB962C8B-B14F-4D97-AF65-F5344CB8AC3E}">
        <p14:creationId xmlns:p14="http://schemas.microsoft.com/office/powerpoint/2010/main" val="1138490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27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4250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if there is not enough suggestions,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we can propose books from the same categories</a:t>
            </a:r>
          </a:p>
          <a:p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"Tim"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he is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"4"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years old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popular categories for this age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name     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cat1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available books for categories "cat1,cat3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lv11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lv12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Pinocchio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"2"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suggestions are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title                      |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lv12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Pinocchio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     |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6943433" y="2238467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spc="-1" dirty="0">
                <a:solidFill>
                  <a:schemeClr val="bg1"/>
                </a:solidFill>
                <a:latin typeface="Arial"/>
                <a:ea typeface="DejaVu Sans"/>
              </a:rPr>
              <a:t>Scenario 5 : limit case</a:t>
            </a:r>
          </a:p>
        </p:txBody>
      </p:sp>
      <p:sp>
        <p:nvSpPr>
          <p:cNvPr id="51" name="Speech Bubble: Rectangle 50"/>
          <p:cNvSpPr/>
          <p:nvPr/>
        </p:nvSpPr>
        <p:spPr>
          <a:xfrm>
            <a:off x="7016918" y="4448175"/>
            <a:ext cx="3561835" cy="522485"/>
          </a:xfrm>
          <a:prstGeom prst="wedgeRectCallout">
            <a:avLst>
              <a:gd name="adj1" fmla="val 20751"/>
              <a:gd name="adj2" fmla="val 72594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Roll out the algorithm</a:t>
            </a:r>
          </a:p>
        </p:txBody>
      </p:sp>
    </p:spTree>
    <p:extLst>
      <p:ext uri="{BB962C8B-B14F-4D97-AF65-F5344CB8AC3E}">
        <p14:creationId xmlns:p14="http://schemas.microsoft.com/office/powerpoint/2010/main" val="49870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28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1878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unknown user, no suggestion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</a:t>
            </a:r>
            <a:r>
              <a:rPr lang="en-GB" sz="1400" dirty="0" err="1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Lise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is unknown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When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"3"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there is non suggestions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4924133" y="3909237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spc="-1" dirty="0">
                <a:solidFill>
                  <a:schemeClr val="bg1"/>
                </a:solidFill>
                <a:latin typeface="Arial"/>
                <a:ea typeface="DejaVu Sans"/>
              </a:rPr>
              <a:t>Scenario 6 : limit case</a:t>
            </a:r>
          </a:p>
        </p:txBody>
      </p:sp>
    </p:spTree>
    <p:extLst>
      <p:ext uri="{BB962C8B-B14F-4D97-AF65-F5344CB8AC3E}">
        <p14:creationId xmlns:p14="http://schemas.microsoft.com/office/powerpoint/2010/main" val="1752892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29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8"/>
            <a:ext cx="6334125" cy="1878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Scenario: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one service on which the suggestion system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depends on is down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"Tim"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impossible to get information on the user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we ask for </a:t>
            </a:r>
            <a:r>
              <a:rPr lang="en-GB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"3"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4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system is temporary not available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24133" y="3909237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spc="-1" dirty="0">
                <a:solidFill>
                  <a:schemeClr val="bg1"/>
                </a:solidFill>
                <a:latin typeface="Arial"/>
                <a:ea typeface="DejaVu Sans"/>
              </a:rPr>
              <a:t>Scenario 7 : error case</a:t>
            </a:r>
          </a:p>
        </p:txBody>
      </p:sp>
    </p:spTree>
    <p:extLst>
      <p:ext uri="{BB962C8B-B14F-4D97-AF65-F5344CB8AC3E}">
        <p14:creationId xmlns:p14="http://schemas.microsoft.com/office/powerpoint/2010/main" val="130639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8" b="6148"/>
          <a:stretch>
            <a:fillRect/>
          </a:stretch>
        </p:blipFill>
        <p:spPr>
          <a:xfrm>
            <a:off x="0" y="0"/>
            <a:ext cx="12192000" cy="61851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1051" y="5305247"/>
            <a:ext cx="873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Goal : make you want to try or try the BDD again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70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30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1" y="1197787"/>
            <a:ext cx="7029144" cy="4945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Scenario: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suggested suggestions are popular, available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and adapted to the age of the user  </a:t>
            </a:r>
          </a:p>
          <a:p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from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http://my.library.com/user/Tim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field  | value 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userId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 Tim   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age    | 4     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categories from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http://my.library.com/category?popular=true&amp;age=4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categoryName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books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cat3   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Bedtime stories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books from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http://my.library.com/search?categories=cat1,cat2,cat3&amp;available=true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bookTitle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   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b11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b21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b31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cat3   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books from http://my.library.com/user/Tim/books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bookTitle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b11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When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we call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http://localhost:9998/suggestions?userId=Tim&amp;maxResults=3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http code is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"200"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suggestions are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bookTitle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   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b21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about farm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cat2   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b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b31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|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tortoise and the hare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1" name="Group 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7359205" y="2100745"/>
            <a:ext cx="3313052" cy="661087"/>
          </a:xfrm>
          <a:prstGeom prst="rect">
            <a:avLst/>
          </a:prstGeom>
          <a:solidFill>
            <a:srgbClr val="2C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spc="-1" dirty="0">
                <a:solidFill>
                  <a:schemeClr val="bg1"/>
                </a:solidFill>
                <a:latin typeface="Arial"/>
                <a:ea typeface="DejaVu Sans"/>
              </a:rPr>
              <a:t>Scenario 1 technichal version</a:t>
            </a:r>
          </a:p>
        </p:txBody>
      </p:sp>
    </p:spTree>
    <p:extLst>
      <p:ext uri="{BB962C8B-B14F-4D97-AF65-F5344CB8AC3E}">
        <p14:creationId xmlns:p14="http://schemas.microsoft.com/office/powerpoint/2010/main" val="859117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Organize scenarios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31</a:t>
            </a:fld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174332" y="1393449"/>
            <a:ext cx="3170740" cy="1513298"/>
            <a:chOff x="1104900" y="2892834"/>
            <a:chExt cx="2321573" cy="1513298"/>
          </a:xfrm>
        </p:grpSpPr>
        <p:sp>
          <p:nvSpPr>
            <p:cNvPr id="41" name="Rectangular Callout 14"/>
            <p:cNvSpPr/>
            <p:nvPr/>
          </p:nvSpPr>
          <p:spPr>
            <a:xfrm>
              <a:off x="1104900" y="2892836"/>
              <a:ext cx="2321573" cy="151329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42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1104900" y="2892836"/>
              <a:ext cx="2321573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Text Placeholder 5"/>
            <p:cNvSpPr txBox="1">
              <a:spLocks/>
            </p:cNvSpPr>
            <p:nvPr/>
          </p:nvSpPr>
          <p:spPr>
            <a:xfrm>
              <a:off x="1172897" y="2892834"/>
              <a:ext cx="2196834" cy="1513297"/>
            </a:xfrm>
            <a:prstGeom prst="rect">
              <a:avLst/>
            </a:prstGeom>
          </p:spPr>
          <p:txBody>
            <a:bodyPr vert="horz" lIns="1800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As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a user of the library,</a:t>
              </a:r>
            </a:p>
            <a:p>
              <a:pPr>
                <a:spcAft>
                  <a:spcPts val="0"/>
                </a:spcAft>
              </a:pP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I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wish to 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book suggestions</a:t>
              </a:r>
            </a:p>
            <a:p>
              <a:pPr>
                <a:spcAft>
                  <a:spcPts val="0"/>
                </a:spcAft>
              </a:pP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make discoveries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28651" y="3249644"/>
            <a:ext cx="1866230" cy="465764"/>
            <a:chOff x="1104900" y="2892836"/>
            <a:chExt cx="2321573" cy="579406"/>
          </a:xfrm>
        </p:grpSpPr>
        <p:sp>
          <p:nvSpPr>
            <p:cNvPr id="46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47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1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3695701" y="3249644"/>
            <a:ext cx="1866230" cy="465764"/>
            <a:chOff x="1104900" y="2892836"/>
            <a:chExt cx="2321573" cy="579406"/>
          </a:xfrm>
        </p:grpSpPr>
        <p:sp>
          <p:nvSpPr>
            <p:cNvPr id="51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52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2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1934522" y="4010095"/>
            <a:ext cx="1866230" cy="465764"/>
            <a:chOff x="1104900" y="2892836"/>
            <a:chExt cx="2321573" cy="579406"/>
          </a:xfrm>
        </p:grpSpPr>
        <p:sp>
          <p:nvSpPr>
            <p:cNvPr id="55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56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0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5223199" y="4010095"/>
            <a:ext cx="1866230" cy="465764"/>
            <a:chOff x="1104900" y="2892836"/>
            <a:chExt cx="2321573" cy="579406"/>
          </a:xfrm>
        </p:grpSpPr>
        <p:sp>
          <p:nvSpPr>
            <p:cNvPr id="59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60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5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6762751" y="3249644"/>
            <a:ext cx="1866230" cy="465764"/>
            <a:chOff x="1104900" y="2892836"/>
            <a:chExt cx="2321573" cy="579406"/>
          </a:xfrm>
        </p:grpSpPr>
        <p:sp>
          <p:nvSpPr>
            <p:cNvPr id="63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64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7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3787083" y="4806658"/>
            <a:ext cx="1866230" cy="465764"/>
            <a:chOff x="1104900" y="2892836"/>
            <a:chExt cx="2321573" cy="579406"/>
          </a:xfrm>
        </p:grpSpPr>
        <p:sp>
          <p:nvSpPr>
            <p:cNvPr id="102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03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4</a:t>
              </a:r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6854133" y="4806658"/>
            <a:ext cx="1866230" cy="465764"/>
            <a:chOff x="1104900" y="2892836"/>
            <a:chExt cx="2321573" cy="579406"/>
          </a:xfrm>
        </p:grpSpPr>
        <p:sp>
          <p:nvSpPr>
            <p:cNvPr id="106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07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6</a:t>
              </a:r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9921183" y="4806658"/>
            <a:ext cx="1866230" cy="465764"/>
            <a:chOff x="1104900" y="2892836"/>
            <a:chExt cx="2321573" cy="579406"/>
          </a:xfrm>
        </p:grpSpPr>
        <p:sp>
          <p:nvSpPr>
            <p:cNvPr id="110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11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7</a:t>
              </a: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819151" y="4806658"/>
            <a:ext cx="1866230" cy="465764"/>
            <a:chOff x="1104900" y="2892836"/>
            <a:chExt cx="2321573" cy="579406"/>
          </a:xfrm>
        </p:grpSpPr>
        <p:sp>
          <p:nvSpPr>
            <p:cNvPr id="114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15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3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5223199" y="5579207"/>
            <a:ext cx="1866230" cy="465764"/>
            <a:chOff x="1104900" y="2892836"/>
            <a:chExt cx="2321573" cy="579406"/>
          </a:xfrm>
        </p:grpSpPr>
        <p:sp>
          <p:nvSpPr>
            <p:cNvPr id="118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19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1</a:t>
              </a:r>
            </a:p>
          </p:txBody>
        </p:sp>
        <p:cxnSp>
          <p:nvCxnSpPr>
            <p:cNvPr id="120" name="Straight Connector 119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8290249" y="5579207"/>
            <a:ext cx="1866230" cy="465764"/>
            <a:chOff x="1104900" y="2892836"/>
            <a:chExt cx="2321573" cy="579406"/>
          </a:xfrm>
        </p:grpSpPr>
        <p:sp>
          <p:nvSpPr>
            <p:cNvPr id="122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23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6</a:t>
              </a:r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126" name="Group 12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2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Oval 12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131" name="Group 13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3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Oval 13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3270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Organize scenarios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32</a:t>
            </a:fld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10078087" y="365126"/>
            <a:ext cx="890348" cy="892811"/>
            <a:chOff x="4209266" y="5419562"/>
            <a:chExt cx="1719266" cy="1724023"/>
          </a:xfrm>
        </p:grpSpPr>
        <p:sp>
          <p:nvSpPr>
            <p:cNvPr id="67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69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086975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174332" y="1393449"/>
            <a:ext cx="3170740" cy="1513298"/>
            <a:chOff x="1104900" y="2892834"/>
            <a:chExt cx="2321573" cy="1513298"/>
          </a:xfrm>
        </p:grpSpPr>
        <p:sp>
          <p:nvSpPr>
            <p:cNvPr id="41" name="Rectangular Callout 14"/>
            <p:cNvSpPr/>
            <p:nvPr/>
          </p:nvSpPr>
          <p:spPr>
            <a:xfrm>
              <a:off x="1104900" y="2892836"/>
              <a:ext cx="2321573" cy="151329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noFill/>
              </a:endParaRPr>
            </a:p>
          </p:txBody>
        </p:sp>
        <p:sp>
          <p:nvSpPr>
            <p:cNvPr id="42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1104900" y="2892836"/>
              <a:ext cx="2321573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Text Placeholder 5"/>
            <p:cNvSpPr txBox="1">
              <a:spLocks/>
            </p:cNvSpPr>
            <p:nvPr/>
          </p:nvSpPr>
          <p:spPr>
            <a:xfrm>
              <a:off x="1172897" y="2892834"/>
              <a:ext cx="2196834" cy="1513297"/>
            </a:xfrm>
            <a:prstGeom prst="rect">
              <a:avLst/>
            </a:prstGeom>
          </p:spPr>
          <p:txBody>
            <a:bodyPr vert="horz" lIns="1800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As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a user of the library,</a:t>
              </a:r>
            </a:p>
            <a:p>
              <a:pPr>
                <a:spcAft>
                  <a:spcPts val="0"/>
                </a:spcAft>
              </a:pP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I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</a:t>
              </a: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wish to 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book suggestions</a:t>
              </a:r>
            </a:p>
            <a:p>
              <a:pPr>
                <a:spcAft>
                  <a:spcPts val="0"/>
                </a:spcAft>
              </a:pPr>
              <a:r>
                <a:rPr lang="en-GB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to</a:t>
              </a:r>
              <a:r>
                <a:rPr lang="en-GB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 make discoveries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952601" y="5515249"/>
            <a:ext cx="1866230" cy="465764"/>
            <a:chOff x="1104900" y="2892836"/>
            <a:chExt cx="2321573" cy="579406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46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47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1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2914017" y="3613402"/>
            <a:ext cx="1866230" cy="465764"/>
            <a:chOff x="1104900" y="2892836"/>
            <a:chExt cx="2321573" cy="579406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55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56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0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6169003" y="4210490"/>
            <a:ext cx="1866230" cy="465764"/>
            <a:chOff x="1104900" y="2892836"/>
            <a:chExt cx="2321573" cy="579406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59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60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5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9247505" y="5574066"/>
            <a:ext cx="1866230" cy="465764"/>
            <a:chOff x="1104900" y="2892836"/>
            <a:chExt cx="2321573" cy="579406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63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64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7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6410329" y="4472828"/>
            <a:ext cx="1866230" cy="465764"/>
            <a:chOff x="1104900" y="2892836"/>
            <a:chExt cx="2321573" cy="579406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106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07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6</a:t>
              </a:r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9247505" y="4208204"/>
            <a:ext cx="1866230" cy="465764"/>
            <a:chOff x="1104900" y="2892836"/>
            <a:chExt cx="2321573" cy="579406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110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11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7</a:t>
              </a: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2952601" y="4216464"/>
            <a:ext cx="1866230" cy="465764"/>
            <a:chOff x="1104900" y="2892836"/>
            <a:chExt cx="2321573" cy="579406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118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19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1</a:t>
              </a:r>
            </a:p>
          </p:txBody>
        </p:sp>
        <p:cxnSp>
          <p:nvCxnSpPr>
            <p:cNvPr id="120" name="Straight Connector 119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6169003" y="5578829"/>
            <a:ext cx="1866230" cy="465764"/>
            <a:chOff x="1104900" y="2892836"/>
            <a:chExt cx="2321573" cy="579406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122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23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6</a:t>
              </a:r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0347" y="3106385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@</a:t>
            </a: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nominal_case</a:t>
            </a:r>
            <a:endParaRPr lang="en-US" sz="1600" dirty="0"/>
          </a:p>
        </p:txBody>
      </p:sp>
      <p:sp>
        <p:nvSpPr>
          <p:cNvPr id="125" name="Rectangle 124"/>
          <p:cNvSpPr/>
          <p:nvPr/>
        </p:nvSpPr>
        <p:spPr>
          <a:xfrm>
            <a:off x="6115050" y="3119866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@</a:t>
            </a: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limit_case</a:t>
            </a:r>
            <a:endParaRPr lang="en-US" sz="1600" dirty="0"/>
          </a:p>
        </p:txBody>
      </p:sp>
      <p:sp>
        <p:nvSpPr>
          <p:cNvPr id="126" name="Rectangle 125"/>
          <p:cNvSpPr/>
          <p:nvPr/>
        </p:nvSpPr>
        <p:spPr>
          <a:xfrm>
            <a:off x="9075017" y="3119866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@</a:t>
            </a: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error_case</a:t>
            </a:r>
            <a:endParaRPr lang="en-US" sz="1600" dirty="0"/>
          </a:p>
        </p:txBody>
      </p:sp>
      <p:sp>
        <p:nvSpPr>
          <p:cNvPr id="127" name="Rectangle 126"/>
          <p:cNvSpPr/>
          <p:nvPr/>
        </p:nvSpPr>
        <p:spPr>
          <a:xfrm>
            <a:off x="1064844" y="3476607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@level_0_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high_level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064844" y="4156959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@level_1_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specification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064844" y="5418336"/>
            <a:ext cx="11079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@level_2_</a:t>
            </a:r>
            <a:b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technical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193927" y="4472554"/>
            <a:ext cx="1866230" cy="465764"/>
            <a:chOff x="1104900" y="2892836"/>
            <a:chExt cx="2321573" cy="579406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51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52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2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3451954" y="4709722"/>
            <a:ext cx="1866230" cy="465764"/>
            <a:chOff x="1104900" y="2892836"/>
            <a:chExt cx="2321573" cy="579406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114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15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3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3681406" y="4944849"/>
            <a:ext cx="1866230" cy="465764"/>
            <a:chOff x="1104900" y="2892836"/>
            <a:chExt cx="2321573" cy="579406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102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03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Scenario 4</a:t>
              </a:r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131" name="Group 13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3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Oval 13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0422790" y="683453"/>
            <a:ext cx="202785" cy="180788"/>
            <a:chOff x="5767683" y="2475448"/>
            <a:chExt cx="294679" cy="262714"/>
          </a:xfrm>
        </p:grpSpPr>
        <p:grpSp>
          <p:nvGrpSpPr>
            <p:cNvPr id="136" name="Group 13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3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13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7" name="Oval 13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8251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specification by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33</a:t>
            </a:fld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1571404" y="3188324"/>
            <a:ext cx="217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9041838" y="1306373"/>
            <a:ext cx="1269877" cy="1273390"/>
            <a:chOff x="4209266" y="5419562"/>
            <a:chExt cx="1719266" cy="1724023"/>
          </a:xfrm>
        </p:grpSpPr>
        <p:sp>
          <p:nvSpPr>
            <p:cNvPr id="180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1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2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3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4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5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6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7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8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9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0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1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2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93" name="TextBox 192"/>
          <p:cNvSpPr txBox="1"/>
          <p:nvPr/>
        </p:nvSpPr>
        <p:spPr>
          <a:xfrm>
            <a:off x="9240252" y="2579389"/>
            <a:ext cx="8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8457583" y="4433230"/>
            <a:ext cx="1298230" cy="1299422"/>
            <a:chOff x="6279371" y="5398925"/>
            <a:chExt cx="1722441" cy="1724023"/>
          </a:xfrm>
        </p:grpSpPr>
        <p:sp>
          <p:nvSpPr>
            <p:cNvPr id="195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196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7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8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9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0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1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2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3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4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5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6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7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8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9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0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1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2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8672078" y="5730367"/>
            <a:ext cx="8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3" name="Group 232"/>
          <p:cNvGrpSpPr/>
          <p:nvPr/>
        </p:nvGrpSpPr>
        <p:grpSpPr>
          <a:xfrm>
            <a:off x="1800136" y="3882830"/>
            <a:ext cx="1298230" cy="1299422"/>
            <a:chOff x="6279371" y="5398925"/>
            <a:chExt cx="1722441" cy="1724023"/>
          </a:xfrm>
        </p:grpSpPr>
        <p:sp>
          <p:nvSpPr>
            <p:cNvPr id="234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235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6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7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8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9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0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1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2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3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4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5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6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7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8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9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0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1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252" name="TextBox 251"/>
          <p:cNvSpPr txBox="1"/>
          <p:nvPr/>
        </p:nvSpPr>
        <p:spPr>
          <a:xfrm>
            <a:off x="2014631" y="5179967"/>
            <a:ext cx="8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Group 9"/>
          <p:cNvGrpSpPr>
            <a:grpSpLocks noChangeAspect="1"/>
          </p:cNvGrpSpPr>
          <p:nvPr/>
        </p:nvGrpSpPr>
        <p:grpSpPr bwMode="auto">
          <a:xfrm>
            <a:off x="4205099" y="1611938"/>
            <a:ext cx="4085501" cy="3967569"/>
            <a:chOff x="2385" y="747"/>
            <a:chExt cx="2910" cy="2826"/>
          </a:xfrm>
        </p:grpSpPr>
        <p:sp>
          <p:nvSpPr>
            <p:cNvPr id="12" name="AutoShape 8"/>
            <p:cNvSpPr>
              <a:spLocks noChangeAspect="1" noChangeArrowheads="1" noTextEdit="1"/>
            </p:cNvSpPr>
            <p:nvPr/>
          </p:nvSpPr>
          <p:spPr bwMode="auto">
            <a:xfrm>
              <a:off x="2385" y="747"/>
              <a:ext cx="2910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486" y="758"/>
              <a:ext cx="2798" cy="2802"/>
            </a:xfrm>
            <a:custGeom>
              <a:avLst/>
              <a:gdLst>
                <a:gd name="T0" fmla="*/ 0 w 1336"/>
                <a:gd name="T1" fmla="*/ 668 h 1336"/>
                <a:gd name="T2" fmla="*/ 668 w 1336"/>
                <a:gd name="T3" fmla="*/ 1336 h 1336"/>
                <a:gd name="T4" fmla="*/ 1336 w 1336"/>
                <a:gd name="T5" fmla="*/ 668 h 1336"/>
                <a:gd name="T6" fmla="*/ 668 w 1336"/>
                <a:gd name="T7" fmla="*/ 0 h 1336"/>
                <a:gd name="T8" fmla="*/ 238 w 1336"/>
                <a:gd name="T9" fmla="*/ 157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6" h="1336">
                  <a:moveTo>
                    <a:pt x="0" y="668"/>
                  </a:moveTo>
                  <a:cubicBezTo>
                    <a:pt x="0" y="1037"/>
                    <a:pt x="299" y="1336"/>
                    <a:pt x="668" y="1336"/>
                  </a:cubicBezTo>
                  <a:cubicBezTo>
                    <a:pt x="1037" y="1336"/>
                    <a:pt x="1336" y="1037"/>
                    <a:pt x="1336" y="668"/>
                  </a:cubicBezTo>
                  <a:cubicBezTo>
                    <a:pt x="1336" y="299"/>
                    <a:pt x="1037" y="0"/>
                    <a:pt x="668" y="0"/>
                  </a:cubicBezTo>
                  <a:cubicBezTo>
                    <a:pt x="504" y="0"/>
                    <a:pt x="354" y="59"/>
                    <a:pt x="238" y="157"/>
                  </a:cubicBezTo>
                </a:path>
              </a:pathLst>
            </a:custGeom>
            <a:noFill/>
            <a:ln w="39688" cap="flat">
              <a:solidFill>
                <a:srgbClr val="1F707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387" y="2058"/>
              <a:ext cx="210" cy="124"/>
            </a:xfrm>
            <a:custGeom>
              <a:avLst/>
              <a:gdLst>
                <a:gd name="T0" fmla="*/ 105 w 210"/>
                <a:gd name="T1" fmla="*/ 0 h 124"/>
                <a:gd name="T2" fmla="*/ 0 w 210"/>
                <a:gd name="T3" fmla="*/ 124 h 124"/>
                <a:gd name="T4" fmla="*/ 210 w 210"/>
                <a:gd name="T5" fmla="*/ 124 h 124"/>
                <a:gd name="T6" fmla="*/ 105 w 210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124">
                  <a:moveTo>
                    <a:pt x="105" y="0"/>
                  </a:moveTo>
                  <a:lnTo>
                    <a:pt x="0" y="124"/>
                  </a:lnTo>
                  <a:lnTo>
                    <a:pt x="210" y="12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1F7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3" name="TextBox 252"/>
          <p:cNvSpPr txBox="1"/>
          <p:nvPr/>
        </p:nvSpPr>
        <p:spPr>
          <a:xfrm>
            <a:off x="5446084" y="1199856"/>
            <a:ext cx="180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7436128" y="1603055"/>
            <a:ext cx="164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Acceptance Criteria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8184264" y="3342741"/>
            <a:ext cx="234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6172708" y="5626936"/>
            <a:ext cx="234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2652661" y="4825461"/>
            <a:ext cx="234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3530844" y="1991045"/>
            <a:ext cx="1269877" cy="1273390"/>
            <a:chOff x="10525691" y="4228625"/>
            <a:chExt cx="1269877" cy="1273390"/>
          </a:xfrm>
        </p:grpSpPr>
        <p:grpSp>
          <p:nvGrpSpPr>
            <p:cNvPr id="92" name="Group 91"/>
            <p:cNvGrpSpPr/>
            <p:nvPr/>
          </p:nvGrpSpPr>
          <p:grpSpPr>
            <a:xfrm>
              <a:off x="10525691" y="4228625"/>
              <a:ext cx="1269877" cy="1273390"/>
              <a:chOff x="4209266" y="5419562"/>
              <a:chExt cx="1719266" cy="1724023"/>
            </a:xfrm>
          </p:grpSpPr>
          <p:sp>
            <p:nvSpPr>
              <p:cNvPr id="94" name="Oval 23"/>
              <p:cNvSpPr>
                <a:spLocks noChangeArrowheads="1"/>
              </p:cNvSpPr>
              <p:nvPr/>
            </p:nvSpPr>
            <p:spPr bwMode="auto">
              <a:xfrm>
                <a:off x="4209266" y="5419562"/>
                <a:ext cx="1719266" cy="1724023"/>
              </a:xfrm>
              <a:prstGeom prst="ellipse">
                <a:avLst/>
              </a:prstGeom>
              <a:solidFill>
                <a:srgbClr val="1F7079">
                  <a:alpha val="6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95" name="Freeform 24"/>
              <p:cNvSpPr>
                <a:spLocks/>
              </p:cNvSpPr>
              <p:nvPr/>
            </p:nvSpPr>
            <p:spPr bwMode="auto">
              <a:xfrm>
                <a:off x="4579154" y="6557798"/>
                <a:ext cx="981077" cy="585787"/>
              </a:xfrm>
              <a:custGeom>
                <a:avLst/>
                <a:gdLst>
                  <a:gd name="T0" fmla="*/ 67 w 393"/>
                  <a:gd name="T1" fmla="*/ 47 h 234"/>
                  <a:gd name="T2" fmla="*/ 0 w 393"/>
                  <a:gd name="T3" fmla="*/ 172 h 234"/>
                  <a:gd name="T4" fmla="*/ 196 w 393"/>
                  <a:gd name="T5" fmla="*/ 234 h 234"/>
                  <a:gd name="T6" fmla="*/ 393 w 393"/>
                  <a:gd name="T7" fmla="*/ 172 h 234"/>
                  <a:gd name="T8" fmla="*/ 325 w 393"/>
                  <a:gd name="T9" fmla="*/ 47 h 234"/>
                  <a:gd name="T10" fmla="*/ 196 w 393"/>
                  <a:gd name="T11" fmla="*/ 1 h 234"/>
                  <a:gd name="T12" fmla="*/ 67 w 393"/>
                  <a:gd name="T13" fmla="*/ 4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34">
                    <a:moveTo>
                      <a:pt x="67" y="47"/>
                    </a:moveTo>
                    <a:cubicBezTo>
                      <a:pt x="33" y="69"/>
                      <a:pt x="19" y="116"/>
                      <a:pt x="0" y="172"/>
                    </a:cubicBezTo>
                    <a:cubicBezTo>
                      <a:pt x="55" y="211"/>
                      <a:pt x="123" y="234"/>
                      <a:pt x="196" y="234"/>
                    </a:cubicBezTo>
                    <a:cubicBezTo>
                      <a:pt x="270" y="234"/>
                      <a:pt x="337" y="211"/>
                      <a:pt x="393" y="172"/>
                    </a:cubicBezTo>
                    <a:cubicBezTo>
                      <a:pt x="373" y="116"/>
                      <a:pt x="359" y="68"/>
                      <a:pt x="325" y="47"/>
                    </a:cubicBezTo>
                    <a:cubicBezTo>
                      <a:pt x="266" y="10"/>
                      <a:pt x="231" y="1"/>
                      <a:pt x="196" y="1"/>
                    </a:cubicBezTo>
                    <a:cubicBezTo>
                      <a:pt x="161" y="0"/>
                      <a:pt x="126" y="9"/>
                      <a:pt x="67" y="4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96" name="Rectangle 25"/>
              <p:cNvSpPr>
                <a:spLocks noChangeArrowheads="1"/>
              </p:cNvSpPr>
              <p:nvPr/>
            </p:nvSpPr>
            <p:spPr bwMode="auto">
              <a:xfrm>
                <a:off x="4907768" y="6568911"/>
                <a:ext cx="347663" cy="38417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97" name="Freeform 26"/>
              <p:cNvSpPr>
                <a:spLocks/>
              </p:cNvSpPr>
              <p:nvPr/>
            </p:nvSpPr>
            <p:spPr bwMode="auto">
              <a:xfrm>
                <a:off x="4947455" y="6205374"/>
                <a:ext cx="242888" cy="485774"/>
              </a:xfrm>
              <a:custGeom>
                <a:avLst/>
                <a:gdLst>
                  <a:gd name="T0" fmla="*/ 0 w 97"/>
                  <a:gd name="T1" fmla="*/ 0 h 194"/>
                  <a:gd name="T2" fmla="*/ 97 w 97"/>
                  <a:gd name="T3" fmla="*/ 0 h 194"/>
                  <a:gd name="T4" fmla="*/ 97 w 97"/>
                  <a:gd name="T5" fmla="*/ 141 h 194"/>
                  <a:gd name="T6" fmla="*/ 0 w 97"/>
                  <a:gd name="T7" fmla="*/ 141 h 194"/>
                  <a:gd name="T8" fmla="*/ 0 w 97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94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97" y="189"/>
                      <a:pt x="0" y="194"/>
                      <a:pt x="0" y="14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98" name="Freeform 27"/>
              <p:cNvSpPr>
                <a:spLocks/>
              </p:cNvSpPr>
              <p:nvPr/>
            </p:nvSpPr>
            <p:spPr bwMode="auto">
              <a:xfrm>
                <a:off x="4947455" y="6413336"/>
                <a:ext cx="242888" cy="165100"/>
              </a:xfrm>
              <a:custGeom>
                <a:avLst/>
                <a:gdLst>
                  <a:gd name="T0" fmla="*/ 153 w 153"/>
                  <a:gd name="T1" fmla="*/ 28 h 104"/>
                  <a:gd name="T2" fmla="*/ 153 w 153"/>
                  <a:gd name="T3" fmla="*/ 0 h 104"/>
                  <a:gd name="T4" fmla="*/ 0 w 153"/>
                  <a:gd name="T5" fmla="*/ 0 h 104"/>
                  <a:gd name="T6" fmla="*/ 0 w 153"/>
                  <a:gd name="T7" fmla="*/ 104 h 104"/>
                  <a:gd name="T8" fmla="*/ 153 w 153"/>
                  <a:gd name="T9" fmla="*/ 2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4">
                    <a:moveTo>
                      <a:pt x="153" y="28"/>
                    </a:moveTo>
                    <a:lnTo>
                      <a:pt x="153" y="0"/>
                    </a:lnTo>
                    <a:lnTo>
                      <a:pt x="0" y="0"/>
                    </a:lnTo>
                    <a:lnTo>
                      <a:pt x="0" y="104"/>
                    </a:lnTo>
                    <a:lnTo>
                      <a:pt x="153" y="2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99" name="Freeform 28"/>
              <p:cNvSpPr>
                <a:spLocks/>
              </p:cNvSpPr>
              <p:nvPr/>
            </p:nvSpPr>
            <p:spPr bwMode="auto">
              <a:xfrm>
                <a:off x="4553754" y="5787862"/>
                <a:ext cx="1028702" cy="679449"/>
              </a:xfrm>
              <a:custGeom>
                <a:avLst/>
                <a:gdLst>
                  <a:gd name="T0" fmla="*/ 206 w 412"/>
                  <a:gd name="T1" fmla="*/ 0 h 272"/>
                  <a:gd name="T2" fmla="*/ 206 w 412"/>
                  <a:gd name="T3" fmla="*/ 272 h 272"/>
                  <a:gd name="T4" fmla="*/ 206 w 412"/>
                  <a:gd name="T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2" h="272">
                    <a:moveTo>
                      <a:pt x="206" y="0"/>
                    </a:moveTo>
                    <a:cubicBezTo>
                      <a:pt x="412" y="0"/>
                      <a:pt x="329" y="272"/>
                      <a:pt x="206" y="272"/>
                    </a:cubicBezTo>
                    <a:cubicBezTo>
                      <a:pt x="84" y="272"/>
                      <a:pt x="0" y="0"/>
                      <a:pt x="206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0" name="Freeform 29"/>
              <p:cNvSpPr>
                <a:spLocks/>
              </p:cNvSpPr>
              <p:nvPr/>
            </p:nvSpPr>
            <p:spPr bwMode="auto">
              <a:xfrm>
                <a:off x="5068105" y="5787862"/>
                <a:ext cx="514351" cy="679449"/>
              </a:xfrm>
              <a:custGeom>
                <a:avLst/>
                <a:gdLst>
                  <a:gd name="T0" fmla="*/ 0 w 206"/>
                  <a:gd name="T1" fmla="*/ 0 h 272"/>
                  <a:gd name="T2" fmla="*/ 0 w 206"/>
                  <a:gd name="T3" fmla="*/ 272 h 272"/>
                  <a:gd name="T4" fmla="*/ 0 w 206"/>
                  <a:gd name="T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" h="272">
                    <a:moveTo>
                      <a:pt x="0" y="0"/>
                    </a:moveTo>
                    <a:cubicBezTo>
                      <a:pt x="206" y="0"/>
                      <a:pt x="123" y="272"/>
                      <a:pt x="0" y="2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1" name="Freeform 30"/>
              <p:cNvSpPr>
                <a:spLocks/>
              </p:cNvSpPr>
              <p:nvPr/>
            </p:nvSpPr>
            <p:spPr bwMode="auto">
              <a:xfrm>
                <a:off x="4701392" y="5662450"/>
                <a:ext cx="733427" cy="555624"/>
              </a:xfrm>
              <a:custGeom>
                <a:avLst/>
                <a:gdLst>
                  <a:gd name="T0" fmla="*/ 205 w 294"/>
                  <a:gd name="T1" fmla="*/ 77 h 222"/>
                  <a:gd name="T2" fmla="*/ 259 w 294"/>
                  <a:gd name="T3" fmla="*/ 163 h 222"/>
                  <a:gd name="T4" fmla="*/ 279 w 294"/>
                  <a:gd name="T5" fmla="*/ 170 h 222"/>
                  <a:gd name="T6" fmla="*/ 151 w 294"/>
                  <a:gd name="T7" fmla="*/ 0 h 222"/>
                  <a:gd name="T8" fmla="*/ 15 w 294"/>
                  <a:gd name="T9" fmla="*/ 164 h 222"/>
                  <a:gd name="T10" fmla="*/ 39 w 294"/>
                  <a:gd name="T11" fmla="*/ 164 h 222"/>
                  <a:gd name="T12" fmla="*/ 205 w 294"/>
                  <a:gd name="T13" fmla="*/ 77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4" h="222">
                    <a:moveTo>
                      <a:pt x="205" y="77"/>
                    </a:moveTo>
                    <a:cubicBezTo>
                      <a:pt x="238" y="92"/>
                      <a:pt x="252" y="134"/>
                      <a:pt x="259" y="163"/>
                    </a:cubicBezTo>
                    <a:cubicBezTo>
                      <a:pt x="271" y="205"/>
                      <a:pt x="264" y="201"/>
                      <a:pt x="279" y="170"/>
                    </a:cubicBezTo>
                    <a:cubicBezTo>
                      <a:pt x="294" y="138"/>
                      <a:pt x="258" y="0"/>
                      <a:pt x="151" y="0"/>
                    </a:cubicBezTo>
                    <a:cubicBezTo>
                      <a:pt x="44" y="0"/>
                      <a:pt x="0" y="106"/>
                      <a:pt x="15" y="164"/>
                    </a:cubicBezTo>
                    <a:cubicBezTo>
                      <a:pt x="30" y="222"/>
                      <a:pt x="30" y="208"/>
                      <a:pt x="39" y="164"/>
                    </a:cubicBezTo>
                    <a:cubicBezTo>
                      <a:pt x="63" y="51"/>
                      <a:pt x="148" y="100"/>
                      <a:pt x="205" y="7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2" name="Freeform 31"/>
              <p:cNvSpPr>
                <a:spLocks/>
              </p:cNvSpPr>
              <p:nvPr/>
            </p:nvSpPr>
            <p:spPr bwMode="auto">
              <a:xfrm>
                <a:off x="5337981" y="6018049"/>
                <a:ext cx="87313" cy="165100"/>
              </a:xfrm>
              <a:custGeom>
                <a:avLst/>
                <a:gdLst>
                  <a:gd name="T0" fmla="*/ 25 w 35"/>
                  <a:gd name="T1" fmla="*/ 2 h 66"/>
                  <a:gd name="T2" fmla="*/ 31 w 35"/>
                  <a:gd name="T3" fmla="*/ 36 h 66"/>
                  <a:gd name="T4" fmla="*/ 11 w 35"/>
                  <a:gd name="T5" fmla="*/ 65 h 66"/>
                  <a:gd name="T6" fmla="*/ 4 w 35"/>
                  <a:gd name="T7" fmla="*/ 30 h 66"/>
                  <a:gd name="T8" fmla="*/ 25 w 35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25" y="2"/>
                    </a:moveTo>
                    <a:cubicBezTo>
                      <a:pt x="32" y="3"/>
                      <a:pt x="35" y="19"/>
                      <a:pt x="31" y="36"/>
                    </a:cubicBezTo>
                    <a:cubicBezTo>
                      <a:pt x="27" y="54"/>
                      <a:pt x="18" y="66"/>
                      <a:pt x="11" y="65"/>
                    </a:cubicBezTo>
                    <a:cubicBezTo>
                      <a:pt x="3" y="63"/>
                      <a:pt x="0" y="48"/>
                      <a:pt x="4" y="30"/>
                    </a:cubicBezTo>
                    <a:cubicBezTo>
                      <a:pt x="8" y="13"/>
                      <a:pt x="17" y="0"/>
                      <a:pt x="2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3" name="Freeform 32"/>
              <p:cNvSpPr>
                <a:spLocks/>
              </p:cNvSpPr>
              <p:nvPr/>
            </p:nvSpPr>
            <p:spPr bwMode="auto">
              <a:xfrm>
                <a:off x="4710917" y="6018049"/>
                <a:ext cx="87313" cy="165100"/>
              </a:xfrm>
              <a:custGeom>
                <a:avLst/>
                <a:gdLst>
                  <a:gd name="T0" fmla="*/ 11 w 35"/>
                  <a:gd name="T1" fmla="*/ 2 h 66"/>
                  <a:gd name="T2" fmla="*/ 4 w 35"/>
                  <a:gd name="T3" fmla="*/ 36 h 66"/>
                  <a:gd name="T4" fmla="*/ 25 w 35"/>
                  <a:gd name="T5" fmla="*/ 65 h 66"/>
                  <a:gd name="T6" fmla="*/ 31 w 35"/>
                  <a:gd name="T7" fmla="*/ 30 h 66"/>
                  <a:gd name="T8" fmla="*/ 11 w 35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11" y="2"/>
                    </a:moveTo>
                    <a:cubicBezTo>
                      <a:pt x="3" y="3"/>
                      <a:pt x="0" y="19"/>
                      <a:pt x="4" y="36"/>
                    </a:cubicBezTo>
                    <a:cubicBezTo>
                      <a:pt x="8" y="54"/>
                      <a:pt x="17" y="66"/>
                      <a:pt x="25" y="65"/>
                    </a:cubicBezTo>
                    <a:cubicBezTo>
                      <a:pt x="32" y="63"/>
                      <a:pt x="35" y="48"/>
                      <a:pt x="31" y="30"/>
                    </a:cubicBezTo>
                    <a:cubicBezTo>
                      <a:pt x="28" y="13"/>
                      <a:pt x="18" y="0"/>
                      <a:pt x="11" y="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4" name="Freeform 33"/>
              <p:cNvSpPr>
                <a:spLocks/>
              </p:cNvSpPr>
              <p:nvPr/>
            </p:nvSpPr>
            <p:spPr bwMode="auto">
              <a:xfrm>
                <a:off x="4955393" y="6565736"/>
                <a:ext cx="225426" cy="577849"/>
              </a:xfrm>
              <a:custGeom>
                <a:avLst/>
                <a:gdLst>
                  <a:gd name="T0" fmla="*/ 35 w 90"/>
                  <a:gd name="T1" fmla="*/ 83 h 231"/>
                  <a:gd name="T2" fmla="*/ 24 w 90"/>
                  <a:gd name="T3" fmla="*/ 230 h 231"/>
                  <a:gd name="T4" fmla="*/ 45 w 90"/>
                  <a:gd name="T5" fmla="*/ 231 h 231"/>
                  <a:gd name="T6" fmla="*/ 66 w 90"/>
                  <a:gd name="T7" fmla="*/ 230 h 231"/>
                  <a:gd name="T8" fmla="*/ 56 w 90"/>
                  <a:gd name="T9" fmla="*/ 83 h 231"/>
                  <a:gd name="T10" fmla="*/ 90 w 90"/>
                  <a:gd name="T11" fmla="*/ 1 h 231"/>
                  <a:gd name="T12" fmla="*/ 0 w 90"/>
                  <a:gd name="T13" fmla="*/ 1 h 231"/>
                  <a:gd name="T14" fmla="*/ 35 w 90"/>
                  <a:gd name="T15" fmla="*/ 8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231">
                    <a:moveTo>
                      <a:pt x="35" y="83"/>
                    </a:moveTo>
                    <a:cubicBezTo>
                      <a:pt x="24" y="230"/>
                      <a:pt x="24" y="230"/>
                      <a:pt x="24" y="230"/>
                    </a:cubicBezTo>
                    <a:cubicBezTo>
                      <a:pt x="31" y="231"/>
                      <a:pt x="38" y="231"/>
                      <a:pt x="45" y="231"/>
                    </a:cubicBezTo>
                    <a:cubicBezTo>
                      <a:pt x="52" y="231"/>
                      <a:pt x="59" y="231"/>
                      <a:pt x="66" y="230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58" y="0"/>
                      <a:pt x="32" y="0"/>
                      <a:pt x="0" y="1"/>
                    </a:cubicBezTo>
                    <a:lnTo>
                      <a:pt x="35" y="83"/>
                    </a:lnTo>
                    <a:close/>
                  </a:path>
                </a:pathLst>
              </a:custGeom>
              <a:solidFill>
                <a:srgbClr val="BFE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5" name="Freeform 34"/>
              <p:cNvSpPr>
                <a:spLocks/>
              </p:cNvSpPr>
              <p:nvPr/>
            </p:nvSpPr>
            <p:spPr bwMode="auto">
              <a:xfrm>
                <a:off x="4855380" y="6495886"/>
                <a:ext cx="209550" cy="227012"/>
              </a:xfrm>
              <a:custGeom>
                <a:avLst/>
                <a:gdLst>
                  <a:gd name="T0" fmla="*/ 57 w 132"/>
                  <a:gd name="T1" fmla="*/ 0 h 143"/>
                  <a:gd name="T2" fmla="*/ 10 w 132"/>
                  <a:gd name="T3" fmla="*/ 47 h 143"/>
                  <a:gd name="T4" fmla="*/ 0 w 132"/>
                  <a:gd name="T5" fmla="*/ 143 h 143"/>
                  <a:gd name="T6" fmla="*/ 132 w 132"/>
                  <a:gd name="T7" fmla="*/ 46 h 143"/>
                  <a:gd name="T8" fmla="*/ 57 w 132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43">
                    <a:moveTo>
                      <a:pt x="57" y="0"/>
                    </a:moveTo>
                    <a:lnTo>
                      <a:pt x="10" y="47"/>
                    </a:lnTo>
                    <a:lnTo>
                      <a:pt x="0" y="143"/>
                    </a:lnTo>
                    <a:lnTo>
                      <a:pt x="132" y="46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6" name="Freeform 35"/>
              <p:cNvSpPr>
                <a:spLocks/>
              </p:cNvSpPr>
              <p:nvPr/>
            </p:nvSpPr>
            <p:spPr bwMode="auto">
              <a:xfrm>
                <a:off x="5071280" y="6495886"/>
                <a:ext cx="209550" cy="227012"/>
              </a:xfrm>
              <a:custGeom>
                <a:avLst/>
                <a:gdLst>
                  <a:gd name="T0" fmla="*/ 75 w 132"/>
                  <a:gd name="T1" fmla="*/ 0 h 143"/>
                  <a:gd name="T2" fmla="*/ 122 w 132"/>
                  <a:gd name="T3" fmla="*/ 47 h 143"/>
                  <a:gd name="T4" fmla="*/ 132 w 132"/>
                  <a:gd name="T5" fmla="*/ 143 h 143"/>
                  <a:gd name="T6" fmla="*/ 0 w 132"/>
                  <a:gd name="T7" fmla="*/ 46 h 143"/>
                  <a:gd name="T8" fmla="*/ 75 w 132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43">
                    <a:moveTo>
                      <a:pt x="75" y="0"/>
                    </a:moveTo>
                    <a:lnTo>
                      <a:pt x="122" y="47"/>
                    </a:lnTo>
                    <a:lnTo>
                      <a:pt x="132" y="143"/>
                    </a:lnTo>
                    <a:lnTo>
                      <a:pt x="0" y="46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</p:grp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0308" y="4615659"/>
              <a:ext cx="351959" cy="357360"/>
            </a:xfrm>
            <a:prstGeom prst="rect">
              <a:avLst/>
            </a:prstGeom>
          </p:spPr>
        </p:pic>
      </p:grpSp>
      <p:grpSp>
        <p:nvGrpSpPr>
          <p:cNvPr id="112" name="Group 111"/>
          <p:cNvGrpSpPr/>
          <p:nvPr/>
        </p:nvGrpSpPr>
        <p:grpSpPr>
          <a:xfrm>
            <a:off x="9538313" y="1765314"/>
            <a:ext cx="276239" cy="246275"/>
            <a:chOff x="5767683" y="2475448"/>
            <a:chExt cx="294679" cy="262714"/>
          </a:xfrm>
        </p:grpSpPr>
        <p:grpSp>
          <p:nvGrpSpPr>
            <p:cNvPr id="113" name="Group 112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15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Oval 115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4" name="Oval 113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973365" y="4934786"/>
            <a:ext cx="276239" cy="246275"/>
            <a:chOff x="5767683" y="2475448"/>
            <a:chExt cx="294679" cy="262714"/>
          </a:xfrm>
        </p:grpSpPr>
        <p:grpSp>
          <p:nvGrpSpPr>
            <p:cNvPr id="118" name="Group 117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20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120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298244" y="4380142"/>
            <a:ext cx="276239" cy="246275"/>
            <a:chOff x="5767683" y="2475448"/>
            <a:chExt cx="294679" cy="262714"/>
          </a:xfrm>
        </p:grpSpPr>
        <p:grpSp>
          <p:nvGrpSpPr>
            <p:cNvPr id="124" name="Group 123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26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126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5" name="Oval 124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8" name="Speech Bubble: Rectangle 127"/>
          <p:cNvSpPr/>
          <p:nvPr/>
        </p:nvSpPr>
        <p:spPr>
          <a:xfrm>
            <a:off x="609744" y="1371653"/>
            <a:ext cx="2945262" cy="935878"/>
          </a:xfrm>
          <a:prstGeom prst="wedgeRectCallout">
            <a:avLst>
              <a:gd name="adj1" fmla="val 39832"/>
              <a:gd name="adj2" fmla="val 79751"/>
            </a:avLst>
          </a:prstGeom>
          <a:solidFill>
            <a:srgbClr val="A3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Suggestions should be linked to the user !</a:t>
            </a:r>
          </a:p>
        </p:txBody>
      </p:sp>
    </p:spTree>
    <p:extLst>
      <p:ext uri="{BB962C8B-B14F-4D97-AF65-F5344CB8AC3E}">
        <p14:creationId xmlns:p14="http://schemas.microsoft.com/office/powerpoint/2010/main" val="2399222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Sprint roadmap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34</a:t>
            </a:fld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1571404" y="3188324"/>
            <a:ext cx="217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Group 9"/>
          <p:cNvGrpSpPr>
            <a:grpSpLocks noChangeAspect="1"/>
          </p:cNvGrpSpPr>
          <p:nvPr/>
        </p:nvGrpSpPr>
        <p:grpSpPr bwMode="auto">
          <a:xfrm>
            <a:off x="4205099" y="1611938"/>
            <a:ext cx="4085501" cy="3967569"/>
            <a:chOff x="2385" y="747"/>
            <a:chExt cx="2910" cy="2826"/>
          </a:xfrm>
        </p:grpSpPr>
        <p:sp>
          <p:nvSpPr>
            <p:cNvPr id="12" name="AutoShape 8"/>
            <p:cNvSpPr>
              <a:spLocks noChangeAspect="1" noChangeArrowheads="1" noTextEdit="1"/>
            </p:cNvSpPr>
            <p:nvPr/>
          </p:nvSpPr>
          <p:spPr bwMode="auto">
            <a:xfrm>
              <a:off x="2385" y="747"/>
              <a:ext cx="2910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486" y="758"/>
              <a:ext cx="2798" cy="2802"/>
            </a:xfrm>
            <a:custGeom>
              <a:avLst/>
              <a:gdLst>
                <a:gd name="T0" fmla="*/ 0 w 1336"/>
                <a:gd name="T1" fmla="*/ 668 h 1336"/>
                <a:gd name="T2" fmla="*/ 668 w 1336"/>
                <a:gd name="T3" fmla="*/ 1336 h 1336"/>
                <a:gd name="T4" fmla="*/ 1336 w 1336"/>
                <a:gd name="T5" fmla="*/ 668 h 1336"/>
                <a:gd name="T6" fmla="*/ 668 w 1336"/>
                <a:gd name="T7" fmla="*/ 0 h 1336"/>
                <a:gd name="T8" fmla="*/ 238 w 1336"/>
                <a:gd name="T9" fmla="*/ 157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6" h="1336">
                  <a:moveTo>
                    <a:pt x="0" y="668"/>
                  </a:moveTo>
                  <a:cubicBezTo>
                    <a:pt x="0" y="1037"/>
                    <a:pt x="299" y="1336"/>
                    <a:pt x="668" y="1336"/>
                  </a:cubicBezTo>
                  <a:cubicBezTo>
                    <a:pt x="1037" y="1336"/>
                    <a:pt x="1336" y="1037"/>
                    <a:pt x="1336" y="668"/>
                  </a:cubicBezTo>
                  <a:cubicBezTo>
                    <a:pt x="1336" y="299"/>
                    <a:pt x="1037" y="0"/>
                    <a:pt x="668" y="0"/>
                  </a:cubicBezTo>
                  <a:cubicBezTo>
                    <a:pt x="504" y="0"/>
                    <a:pt x="354" y="59"/>
                    <a:pt x="238" y="157"/>
                  </a:cubicBezTo>
                </a:path>
              </a:pathLst>
            </a:custGeom>
            <a:noFill/>
            <a:ln w="39688" cap="flat">
              <a:solidFill>
                <a:srgbClr val="1F707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387" y="2058"/>
              <a:ext cx="210" cy="124"/>
            </a:xfrm>
            <a:custGeom>
              <a:avLst/>
              <a:gdLst>
                <a:gd name="T0" fmla="*/ 105 w 210"/>
                <a:gd name="T1" fmla="*/ 0 h 124"/>
                <a:gd name="T2" fmla="*/ 0 w 210"/>
                <a:gd name="T3" fmla="*/ 124 h 124"/>
                <a:gd name="T4" fmla="*/ 210 w 210"/>
                <a:gd name="T5" fmla="*/ 124 h 124"/>
                <a:gd name="T6" fmla="*/ 105 w 210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124">
                  <a:moveTo>
                    <a:pt x="105" y="0"/>
                  </a:moveTo>
                  <a:lnTo>
                    <a:pt x="0" y="124"/>
                  </a:lnTo>
                  <a:lnTo>
                    <a:pt x="210" y="12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1F7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3" name="TextBox 252"/>
          <p:cNvSpPr txBox="1"/>
          <p:nvPr/>
        </p:nvSpPr>
        <p:spPr>
          <a:xfrm>
            <a:off x="5446084" y="1199856"/>
            <a:ext cx="180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7243279" y="1409080"/>
            <a:ext cx="164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Acceptance Criteria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3001716" y="1564663"/>
            <a:ext cx="847811" cy="850157"/>
            <a:chOff x="4209266" y="5419562"/>
            <a:chExt cx="1719266" cy="1724023"/>
          </a:xfrm>
        </p:grpSpPr>
        <p:sp>
          <p:nvSpPr>
            <p:cNvPr id="123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4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5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7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8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9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3636676" y="1753436"/>
            <a:ext cx="866740" cy="867536"/>
            <a:chOff x="6279371" y="5398925"/>
            <a:chExt cx="1722441" cy="1724023"/>
          </a:xfrm>
        </p:grpSpPr>
        <p:sp>
          <p:nvSpPr>
            <p:cNvPr id="221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222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3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4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5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6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7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8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9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0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1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2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3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4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5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6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7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8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2953037" y="2416385"/>
            <a:ext cx="8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625408" y="2595695"/>
            <a:ext cx="8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10337551" y="1637507"/>
            <a:ext cx="847811" cy="850157"/>
            <a:chOff x="4209266" y="5419562"/>
            <a:chExt cx="1719266" cy="1724023"/>
          </a:xfrm>
        </p:grpSpPr>
        <p:sp>
          <p:nvSpPr>
            <p:cNvPr id="272" name="Oval 23"/>
            <p:cNvSpPr>
              <a:spLocks noChangeArrowheads="1"/>
            </p:cNvSpPr>
            <p:nvPr/>
          </p:nvSpPr>
          <p:spPr bwMode="auto">
            <a:xfrm>
              <a:off x="4209266" y="5419562"/>
              <a:ext cx="1719266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3" name="Freeform 24"/>
            <p:cNvSpPr>
              <a:spLocks/>
            </p:cNvSpPr>
            <p:nvPr/>
          </p:nvSpPr>
          <p:spPr bwMode="auto">
            <a:xfrm>
              <a:off x="4579154" y="6557798"/>
              <a:ext cx="981077" cy="585787"/>
            </a:xfrm>
            <a:custGeom>
              <a:avLst/>
              <a:gdLst>
                <a:gd name="T0" fmla="*/ 67 w 393"/>
                <a:gd name="T1" fmla="*/ 47 h 234"/>
                <a:gd name="T2" fmla="*/ 0 w 393"/>
                <a:gd name="T3" fmla="*/ 172 h 234"/>
                <a:gd name="T4" fmla="*/ 196 w 393"/>
                <a:gd name="T5" fmla="*/ 234 h 234"/>
                <a:gd name="T6" fmla="*/ 393 w 393"/>
                <a:gd name="T7" fmla="*/ 172 h 234"/>
                <a:gd name="T8" fmla="*/ 325 w 393"/>
                <a:gd name="T9" fmla="*/ 47 h 234"/>
                <a:gd name="T10" fmla="*/ 196 w 393"/>
                <a:gd name="T11" fmla="*/ 1 h 234"/>
                <a:gd name="T12" fmla="*/ 67 w 393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7" y="47"/>
                  </a:moveTo>
                  <a:cubicBezTo>
                    <a:pt x="33" y="69"/>
                    <a:pt x="19" y="116"/>
                    <a:pt x="0" y="172"/>
                  </a:cubicBezTo>
                  <a:cubicBezTo>
                    <a:pt x="55" y="211"/>
                    <a:pt x="123" y="234"/>
                    <a:pt x="196" y="234"/>
                  </a:cubicBezTo>
                  <a:cubicBezTo>
                    <a:pt x="270" y="234"/>
                    <a:pt x="337" y="211"/>
                    <a:pt x="393" y="172"/>
                  </a:cubicBezTo>
                  <a:cubicBezTo>
                    <a:pt x="373" y="116"/>
                    <a:pt x="359" y="68"/>
                    <a:pt x="325" y="47"/>
                  </a:cubicBezTo>
                  <a:cubicBezTo>
                    <a:pt x="266" y="10"/>
                    <a:pt x="231" y="1"/>
                    <a:pt x="196" y="1"/>
                  </a:cubicBezTo>
                  <a:cubicBezTo>
                    <a:pt x="161" y="0"/>
                    <a:pt x="126" y="9"/>
                    <a:pt x="67" y="4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4" name="Rectangle 25"/>
            <p:cNvSpPr>
              <a:spLocks noChangeArrowheads="1"/>
            </p:cNvSpPr>
            <p:nvPr/>
          </p:nvSpPr>
          <p:spPr bwMode="auto">
            <a:xfrm>
              <a:off x="4907768" y="6568911"/>
              <a:ext cx="347663" cy="3841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5" name="Freeform 26"/>
            <p:cNvSpPr>
              <a:spLocks/>
            </p:cNvSpPr>
            <p:nvPr/>
          </p:nvSpPr>
          <p:spPr bwMode="auto">
            <a:xfrm>
              <a:off x="4947455" y="6205374"/>
              <a:ext cx="242888" cy="485774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9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6" name="Freeform 27"/>
            <p:cNvSpPr>
              <a:spLocks/>
            </p:cNvSpPr>
            <p:nvPr/>
          </p:nvSpPr>
          <p:spPr bwMode="auto">
            <a:xfrm>
              <a:off x="4947455" y="6413336"/>
              <a:ext cx="242888" cy="165100"/>
            </a:xfrm>
            <a:custGeom>
              <a:avLst/>
              <a:gdLst>
                <a:gd name="T0" fmla="*/ 153 w 153"/>
                <a:gd name="T1" fmla="*/ 28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8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7" name="Freeform 28"/>
            <p:cNvSpPr>
              <a:spLocks/>
            </p:cNvSpPr>
            <p:nvPr/>
          </p:nvSpPr>
          <p:spPr bwMode="auto">
            <a:xfrm>
              <a:off x="4553754" y="5787862"/>
              <a:ext cx="1028702" cy="679449"/>
            </a:xfrm>
            <a:custGeom>
              <a:avLst/>
              <a:gdLst>
                <a:gd name="T0" fmla="*/ 206 w 412"/>
                <a:gd name="T1" fmla="*/ 0 h 272"/>
                <a:gd name="T2" fmla="*/ 206 w 412"/>
                <a:gd name="T3" fmla="*/ 272 h 272"/>
                <a:gd name="T4" fmla="*/ 206 w 412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2" h="272">
                  <a:moveTo>
                    <a:pt x="206" y="0"/>
                  </a:moveTo>
                  <a:cubicBezTo>
                    <a:pt x="412" y="0"/>
                    <a:pt x="329" y="272"/>
                    <a:pt x="206" y="272"/>
                  </a:cubicBezTo>
                  <a:cubicBezTo>
                    <a:pt x="84" y="272"/>
                    <a:pt x="0" y="0"/>
                    <a:pt x="20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8" name="Freeform 29"/>
            <p:cNvSpPr>
              <a:spLocks/>
            </p:cNvSpPr>
            <p:nvPr/>
          </p:nvSpPr>
          <p:spPr bwMode="auto">
            <a:xfrm>
              <a:off x="5068105" y="5787862"/>
              <a:ext cx="514351" cy="679449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3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9" name="Freeform 30"/>
            <p:cNvSpPr>
              <a:spLocks/>
            </p:cNvSpPr>
            <p:nvPr/>
          </p:nvSpPr>
          <p:spPr bwMode="auto">
            <a:xfrm>
              <a:off x="4701392" y="5662450"/>
              <a:ext cx="733427" cy="555624"/>
            </a:xfrm>
            <a:custGeom>
              <a:avLst/>
              <a:gdLst>
                <a:gd name="T0" fmla="*/ 205 w 294"/>
                <a:gd name="T1" fmla="*/ 77 h 222"/>
                <a:gd name="T2" fmla="*/ 259 w 294"/>
                <a:gd name="T3" fmla="*/ 163 h 222"/>
                <a:gd name="T4" fmla="*/ 279 w 294"/>
                <a:gd name="T5" fmla="*/ 170 h 222"/>
                <a:gd name="T6" fmla="*/ 151 w 294"/>
                <a:gd name="T7" fmla="*/ 0 h 222"/>
                <a:gd name="T8" fmla="*/ 15 w 294"/>
                <a:gd name="T9" fmla="*/ 164 h 222"/>
                <a:gd name="T10" fmla="*/ 39 w 294"/>
                <a:gd name="T11" fmla="*/ 164 h 222"/>
                <a:gd name="T12" fmla="*/ 205 w 294"/>
                <a:gd name="T13" fmla="*/ 7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222">
                  <a:moveTo>
                    <a:pt x="205" y="77"/>
                  </a:moveTo>
                  <a:cubicBezTo>
                    <a:pt x="238" y="92"/>
                    <a:pt x="252" y="134"/>
                    <a:pt x="259" y="163"/>
                  </a:cubicBezTo>
                  <a:cubicBezTo>
                    <a:pt x="271" y="205"/>
                    <a:pt x="264" y="201"/>
                    <a:pt x="279" y="170"/>
                  </a:cubicBezTo>
                  <a:cubicBezTo>
                    <a:pt x="294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39" y="164"/>
                  </a:cubicBezTo>
                  <a:cubicBezTo>
                    <a:pt x="63" y="51"/>
                    <a:pt x="148" y="100"/>
                    <a:pt x="205" y="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0" name="Freeform 31"/>
            <p:cNvSpPr>
              <a:spLocks/>
            </p:cNvSpPr>
            <p:nvPr/>
          </p:nvSpPr>
          <p:spPr bwMode="auto">
            <a:xfrm>
              <a:off x="5337981" y="6018049"/>
              <a:ext cx="87313" cy="165100"/>
            </a:xfrm>
            <a:custGeom>
              <a:avLst/>
              <a:gdLst>
                <a:gd name="T0" fmla="*/ 25 w 35"/>
                <a:gd name="T1" fmla="*/ 2 h 66"/>
                <a:gd name="T2" fmla="*/ 31 w 35"/>
                <a:gd name="T3" fmla="*/ 36 h 66"/>
                <a:gd name="T4" fmla="*/ 11 w 35"/>
                <a:gd name="T5" fmla="*/ 65 h 66"/>
                <a:gd name="T6" fmla="*/ 4 w 35"/>
                <a:gd name="T7" fmla="*/ 30 h 66"/>
                <a:gd name="T8" fmla="*/ 25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5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1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1" name="Freeform 32"/>
            <p:cNvSpPr>
              <a:spLocks/>
            </p:cNvSpPr>
            <p:nvPr/>
          </p:nvSpPr>
          <p:spPr bwMode="auto">
            <a:xfrm>
              <a:off x="4710917" y="6018049"/>
              <a:ext cx="87313" cy="165100"/>
            </a:xfrm>
            <a:custGeom>
              <a:avLst/>
              <a:gdLst>
                <a:gd name="T0" fmla="*/ 11 w 35"/>
                <a:gd name="T1" fmla="*/ 2 h 66"/>
                <a:gd name="T2" fmla="*/ 4 w 35"/>
                <a:gd name="T3" fmla="*/ 36 h 66"/>
                <a:gd name="T4" fmla="*/ 25 w 35"/>
                <a:gd name="T5" fmla="*/ 65 h 66"/>
                <a:gd name="T6" fmla="*/ 31 w 35"/>
                <a:gd name="T7" fmla="*/ 30 h 66"/>
                <a:gd name="T8" fmla="*/ 11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1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5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8" y="13"/>
                    <a:pt x="18" y="0"/>
                    <a:pt x="11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2" name="Freeform 33"/>
            <p:cNvSpPr>
              <a:spLocks/>
            </p:cNvSpPr>
            <p:nvPr/>
          </p:nvSpPr>
          <p:spPr bwMode="auto">
            <a:xfrm>
              <a:off x="4955393" y="6565736"/>
              <a:ext cx="225426" cy="577849"/>
            </a:xfrm>
            <a:custGeom>
              <a:avLst/>
              <a:gdLst>
                <a:gd name="T0" fmla="*/ 35 w 90"/>
                <a:gd name="T1" fmla="*/ 83 h 231"/>
                <a:gd name="T2" fmla="*/ 24 w 90"/>
                <a:gd name="T3" fmla="*/ 230 h 231"/>
                <a:gd name="T4" fmla="*/ 45 w 90"/>
                <a:gd name="T5" fmla="*/ 231 h 231"/>
                <a:gd name="T6" fmla="*/ 66 w 90"/>
                <a:gd name="T7" fmla="*/ 230 h 231"/>
                <a:gd name="T8" fmla="*/ 56 w 90"/>
                <a:gd name="T9" fmla="*/ 83 h 231"/>
                <a:gd name="T10" fmla="*/ 90 w 90"/>
                <a:gd name="T11" fmla="*/ 1 h 231"/>
                <a:gd name="T12" fmla="*/ 0 w 90"/>
                <a:gd name="T13" fmla="*/ 1 h 231"/>
                <a:gd name="T14" fmla="*/ 35 w 90"/>
                <a:gd name="T15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231">
                  <a:moveTo>
                    <a:pt x="35" y="83"/>
                  </a:moveTo>
                  <a:cubicBezTo>
                    <a:pt x="24" y="230"/>
                    <a:pt x="24" y="230"/>
                    <a:pt x="24" y="230"/>
                  </a:cubicBezTo>
                  <a:cubicBezTo>
                    <a:pt x="31" y="231"/>
                    <a:pt x="38" y="231"/>
                    <a:pt x="45" y="231"/>
                  </a:cubicBezTo>
                  <a:cubicBezTo>
                    <a:pt x="52" y="231"/>
                    <a:pt x="59" y="231"/>
                    <a:pt x="66" y="230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58" y="0"/>
                    <a:pt x="32" y="0"/>
                    <a:pt x="0" y="1"/>
                  </a:cubicBezTo>
                  <a:lnTo>
                    <a:pt x="35" y="83"/>
                  </a:lnTo>
                  <a:close/>
                </a:path>
              </a:pathLst>
            </a:custGeom>
            <a:solidFill>
              <a:srgbClr val="BFE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3" name="Freeform 34"/>
            <p:cNvSpPr>
              <a:spLocks/>
            </p:cNvSpPr>
            <p:nvPr/>
          </p:nvSpPr>
          <p:spPr bwMode="auto">
            <a:xfrm>
              <a:off x="4855380" y="6495886"/>
              <a:ext cx="209550" cy="227012"/>
            </a:xfrm>
            <a:custGeom>
              <a:avLst/>
              <a:gdLst>
                <a:gd name="T0" fmla="*/ 57 w 132"/>
                <a:gd name="T1" fmla="*/ 0 h 143"/>
                <a:gd name="T2" fmla="*/ 10 w 132"/>
                <a:gd name="T3" fmla="*/ 47 h 143"/>
                <a:gd name="T4" fmla="*/ 0 w 132"/>
                <a:gd name="T5" fmla="*/ 143 h 143"/>
                <a:gd name="T6" fmla="*/ 132 w 132"/>
                <a:gd name="T7" fmla="*/ 46 h 143"/>
                <a:gd name="T8" fmla="*/ 57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57" y="0"/>
                  </a:moveTo>
                  <a:lnTo>
                    <a:pt x="10" y="47"/>
                  </a:lnTo>
                  <a:lnTo>
                    <a:pt x="0" y="143"/>
                  </a:lnTo>
                  <a:lnTo>
                    <a:pt x="132" y="4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4" name="Freeform 35"/>
            <p:cNvSpPr>
              <a:spLocks/>
            </p:cNvSpPr>
            <p:nvPr/>
          </p:nvSpPr>
          <p:spPr bwMode="auto">
            <a:xfrm>
              <a:off x="5071280" y="6495886"/>
              <a:ext cx="209550" cy="227012"/>
            </a:xfrm>
            <a:custGeom>
              <a:avLst/>
              <a:gdLst>
                <a:gd name="T0" fmla="*/ 75 w 132"/>
                <a:gd name="T1" fmla="*/ 0 h 143"/>
                <a:gd name="T2" fmla="*/ 122 w 132"/>
                <a:gd name="T3" fmla="*/ 47 h 143"/>
                <a:gd name="T4" fmla="*/ 132 w 132"/>
                <a:gd name="T5" fmla="*/ 143 h 143"/>
                <a:gd name="T6" fmla="*/ 0 w 132"/>
                <a:gd name="T7" fmla="*/ 46 h 143"/>
                <a:gd name="T8" fmla="*/ 75 w 132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43">
                  <a:moveTo>
                    <a:pt x="75" y="0"/>
                  </a:moveTo>
                  <a:lnTo>
                    <a:pt x="122" y="47"/>
                  </a:lnTo>
                  <a:lnTo>
                    <a:pt x="132" y="143"/>
                  </a:lnTo>
                  <a:lnTo>
                    <a:pt x="0" y="4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10972511" y="1826280"/>
            <a:ext cx="866740" cy="867536"/>
            <a:chOff x="6279371" y="5398925"/>
            <a:chExt cx="1722441" cy="1724023"/>
          </a:xfrm>
        </p:grpSpPr>
        <p:sp>
          <p:nvSpPr>
            <p:cNvPr id="286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287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8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9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0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1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2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3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4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5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6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7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8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99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0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1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2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03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304" name="TextBox 303"/>
          <p:cNvSpPr txBox="1"/>
          <p:nvPr/>
        </p:nvSpPr>
        <p:spPr>
          <a:xfrm>
            <a:off x="10288872" y="2489229"/>
            <a:ext cx="8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10961243" y="2668539"/>
            <a:ext cx="8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805" y="2981665"/>
            <a:ext cx="2504133" cy="7567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588635" y="1961317"/>
            <a:ext cx="821106" cy="766604"/>
            <a:chOff x="-1682941" y="1134405"/>
            <a:chExt cx="4213553" cy="3933874"/>
          </a:xfrm>
        </p:grpSpPr>
        <p:sp>
          <p:nvSpPr>
            <p:cNvPr id="308" name="Freeform 10"/>
            <p:cNvSpPr>
              <a:spLocks/>
            </p:cNvSpPr>
            <p:nvPr/>
          </p:nvSpPr>
          <p:spPr bwMode="auto">
            <a:xfrm>
              <a:off x="-1397646" y="1134405"/>
              <a:ext cx="3928258" cy="3933874"/>
            </a:xfrm>
            <a:custGeom>
              <a:avLst/>
              <a:gdLst>
                <a:gd name="T0" fmla="*/ 0 w 1336"/>
                <a:gd name="T1" fmla="*/ 668 h 1336"/>
                <a:gd name="T2" fmla="*/ 668 w 1336"/>
                <a:gd name="T3" fmla="*/ 1336 h 1336"/>
                <a:gd name="T4" fmla="*/ 1336 w 1336"/>
                <a:gd name="T5" fmla="*/ 668 h 1336"/>
                <a:gd name="T6" fmla="*/ 668 w 1336"/>
                <a:gd name="T7" fmla="*/ 0 h 1336"/>
                <a:gd name="T8" fmla="*/ 238 w 1336"/>
                <a:gd name="T9" fmla="*/ 157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6" h="1336">
                  <a:moveTo>
                    <a:pt x="0" y="668"/>
                  </a:moveTo>
                  <a:cubicBezTo>
                    <a:pt x="0" y="1037"/>
                    <a:pt x="299" y="1336"/>
                    <a:pt x="668" y="1336"/>
                  </a:cubicBezTo>
                  <a:cubicBezTo>
                    <a:pt x="1037" y="1336"/>
                    <a:pt x="1336" y="1037"/>
                    <a:pt x="1336" y="668"/>
                  </a:cubicBezTo>
                  <a:cubicBezTo>
                    <a:pt x="1336" y="299"/>
                    <a:pt x="1037" y="0"/>
                    <a:pt x="668" y="0"/>
                  </a:cubicBezTo>
                  <a:cubicBezTo>
                    <a:pt x="504" y="0"/>
                    <a:pt x="354" y="59"/>
                    <a:pt x="238" y="157"/>
                  </a:cubicBezTo>
                </a:path>
              </a:pathLst>
            </a:custGeom>
            <a:noFill/>
            <a:ln w="25400" cap="flat">
              <a:solidFill>
                <a:srgbClr val="1F707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" name="Freeform 11"/>
            <p:cNvSpPr>
              <a:spLocks/>
            </p:cNvSpPr>
            <p:nvPr/>
          </p:nvSpPr>
          <p:spPr bwMode="auto">
            <a:xfrm>
              <a:off x="-1682941" y="2922967"/>
              <a:ext cx="609726" cy="360033"/>
            </a:xfrm>
            <a:custGeom>
              <a:avLst/>
              <a:gdLst>
                <a:gd name="T0" fmla="*/ 105 w 210"/>
                <a:gd name="T1" fmla="*/ 0 h 124"/>
                <a:gd name="T2" fmla="*/ 0 w 210"/>
                <a:gd name="T3" fmla="*/ 124 h 124"/>
                <a:gd name="T4" fmla="*/ 210 w 210"/>
                <a:gd name="T5" fmla="*/ 124 h 124"/>
                <a:gd name="T6" fmla="*/ 105 w 210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124">
                  <a:moveTo>
                    <a:pt x="105" y="0"/>
                  </a:moveTo>
                  <a:lnTo>
                    <a:pt x="0" y="124"/>
                  </a:lnTo>
                  <a:lnTo>
                    <a:pt x="210" y="12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1F7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0" name="TextBox 309"/>
          <p:cNvSpPr txBox="1"/>
          <p:nvPr/>
        </p:nvSpPr>
        <p:spPr>
          <a:xfrm>
            <a:off x="8581664" y="2032970"/>
            <a:ext cx="890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or 3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hours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9370528" y="2146773"/>
            <a:ext cx="130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5876156" y="3388379"/>
            <a:ext cx="890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weeks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604194" y="3897936"/>
            <a:ext cx="973107" cy="951509"/>
            <a:chOff x="10187062" y="4379384"/>
            <a:chExt cx="973107" cy="9515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2108" y="4379384"/>
              <a:ext cx="928061" cy="951509"/>
            </a:xfrm>
            <a:prstGeom prst="rect">
              <a:avLst/>
            </a:prstGeom>
          </p:spPr>
        </p:pic>
        <p:sp>
          <p:nvSpPr>
            <p:cNvPr id="333" name="TextBox 332"/>
            <p:cNvSpPr txBox="1"/>
            <p:nvPr/>
          </p:nvSpPr>
          <p:spPr>
            <a:xfrm>
              <a:off x="10187062" y="4637864"/>
              <a:ext cx="8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2964305" y="3985161"/>
            <a:ext cx="866740" cy="867536"/>
            <a:chOff x="6279371" y="5398925"/>
            <a:chExt cx="1722441" cy="1724023"/>
          </a:xfrm>
        </p:grpSpPr>
        <p:sp>
          <p:nvSpPr>
            <p:cNvPr id="335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336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7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8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9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0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1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2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3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4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5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6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7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8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49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0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1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2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353" name="TextBox 352"/>
          <p:cNvSpPr txBox="1"/>
          <p:nvPr/>
        </p:nvSpPr>
        <p:spPr>
          <a:xfrm>
            <a:off x="2953037" y="4827420"/>
            <a:ext cx="8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54" name="Group 353"/>
          <p:cNvGrpSpPr/>
          <p:nvPr/>
        </p:nvGrpSpPr>
        <p:grpSpPr>
          <a:xfrm>
            <a:off x="8090528" y="4843101"/>
            <a:ext cx="866740" cy="867536"/>
            <a:chOff x="6279371" y="5398925"/>
            <a:chExt cx="1722441" cy="1724023"/>
          </a:xfrm>
        </p:grpSpPr>
        <p:sp>
          <p:nvSpPr>
            <p:cNvPr id="355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356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7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8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59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0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1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2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3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4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5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6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7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8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69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0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1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72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373" name="TextBox 372"/>
          <p:cNvSpPr txBox="1"/>
          <p:nvPr/>
        </p:nvSpPr>
        <p:spPr>
          <a:xfrm>
            <a:off x="8079260" y="5685360"/>
            <a:ext cx="8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74" name="Group 373"/>
          <p:cNvGrpSpPr/>
          <p:nvPr/>
        </p:nvGrpSpPr>
        <p:grpSpPr>
          <a:xfrm>
            <a:off x="6723533" y="5601996"/>
            <a:ext cx="973107" cy="951509"/>
            <a:chOff x="10187062" y="4379384"/>
            <a:chExt cx="973107" cy="951509"/>
          </a:xfrm>
        </p:grpSpPr>
        <p:pic>
          <p:nvPicPr>
            <p:cNvPr id="375" name="Picture 3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2108" y="4379384"/>
              <a:ext cx="928061" cy="951509"/>
            </a:xfrm>
            <a:prstGeom prst="rect">
              <a:avLst/>
            </a:prstGeom>
          </p:spPr>
        </p:pic>
        <p:sp>
          <p:nvSpPr>
            <p:cNvPr id="376" name="TextBox 375"/>
            <p:cNvSpPr txBox="1"/>
            <p:nvPr/>
          </p:nvSpPr>
          <p:spPr>
            <a:xfrm>
              <a:off x="10187062" y="4637864"/>
              <a:ext cx="8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3988614" y="5227045"/>
            <a:ext cx="973107" cy="951509"/>
            <a:chOff x="10187062" y="4379384"/>
            <a:chExt cx="973107" cy="951509"/>
          </a:xfrm>
        </p:grpSpPr>
        <p:pic>
          <p:nvPicPr>
            <p:cNvPr id="378" name="Picture 3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2108" y="4379384"/>
              <a:ext cx="928061" cy="951509"/>
            </a:xfrm>
            <a:prstGeom prst="rect">
              <a:avLst/>
            </a:prstGeom>
          </p:spPr>
        </p:pic>
        <p:sp>
          <p:nvSpPr>
            <p:cNvPr id="379" name="TextBox 378"/>
            <p:cNvSpPr txBox="1"/>
            <p:nvPr/>
          </p:nvSpPr>
          <p:spPr>
            <a:xfrm>
              <a:off x="10187062" y="4637864"/>
              <a:ext cx="8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80" name="TextBox 379"/>
          <p:cNvSpPr txBox="1"/>
          <p:nvPr/>
        </p:nvSpPr>
        <p:spPr>
          <a:xfrm>
            <a:off x="4759478" y="5756135"/>
            <a:ext cx="11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@level_1</a:t>
            </a:r>
          </a:p>
        </p:txBody>
      </p:sp>
      <p:sp>
        <p:nvSpPr>
          <p:cNvPr id="381" name="TextBox 380"/>
          <p:cNvSpPr txBox="1"/>
          <p:nvPr/>
        </p:nvSpPr>
        <p:spPr>
          <a:xfrm>
            <a:off x="9145514" y="4967585"/>
            <a:ext cx="11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@level_2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3328376" y="1871900"/>
            <a:ext cx="189003" cy="168502"/>
            <a:chOff x="5767683" y="2475448"/>
            <a:chExt cx="294679" cy="262714"/>
          </a:xfrm>
        </p:grpSpPr>
        <p:grpSp>
          <p:nvGrpSpPr>
            <p:cNvPr id="143" name="Group 142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45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Oval 145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4" name="Oval 143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3976087" y="2069402"/>
            <a:ext cx="189003" cy="168502"/>
            <a:chOff x="5767683" y="2475448"/>
            <a:chExt cx="294679" cy="262714"/>
          </a:xfrm>
        </p:grpSpPr>
        <p:grpSp>
          <p:nvGrpSpPr>
            <p:cNvPr id="148" name="Group 147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50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150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9" name="Oval 148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0666560" y="1940622"/>
            <a:ext cx="189003" cy="168502"/>
            <a:chOff x="5767683" y="2475448"/>
            <a:chExt cx="294679" cy="262714"/>
          </a:xfrm>
        </p:grpSpPr>
        <p:grpSp>
          <p:nvGrpSpPr>
            <p:cNvPr id="153" name="Group 152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55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155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1306186" y="2154178"/>
            <a:ext cx="189003" cy="168502"/>
            <a:chOff x="5767683" y="2475448"/>
            <a:chExt cx="294679" cy="262714"/>
          </a:xfrm>
        </p:grpSpPr>
        <p:grpSp>
          <p:nvGrpSpPr>
            <p:cNvPr id="158" name="Group 157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60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Oval 160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297980" y="4316704"/>
            <a:ext cx="189003" cy="168502"/>
            <a:chOff x="5767683" y="2475448"/>
            <a:chExt cx="294679" cy="262714"/>
          </a:xfrm>
        </p:grpSpPr>
        <p:grpSp>
          <p:nvGrpSpPr>
            <p:cNvPr id="163" name="Group 162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65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165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Oval 163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8426600" y="5178665"/>
            <a:ext cx="189003" cy="168502"/>
            <a:chOff x="5767683" y="2475448"/>
            <a:chExt cx="294679" cy="262714"/>
          </a:xfrm>
        </p:grpSpPr>
        <p:grpSp>
          <p:nvGrpSpPr>
            <p:cNvPr id="168" name="Group 167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70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170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9" name="Oval 168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4145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 cycles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35</a:t>
            </a:fld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2763689" y="2340490"/>
            <a:ext cx="1793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Scenario validated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6551822" y="1343129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executable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140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141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2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3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4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5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6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7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8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9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0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1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2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3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4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5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6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7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4733654" y="1981200"/>
            <a:ext cx="2880228" cy="2816302"/>
            <a:chOff x="10187062" y="4379384"/>
            <a:chExt cx="973107" cy="951509"/>
          </a:xfrm>
        </p:grpSpPr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32108" y="4379384"/>
              <a:ext cx="928061" cy="951509"/>
            </a:xfrm>
            <a:prstGeom prst="rect">
              <a:avLst/>
            </a:prstGeom>
          </p:spPr>
        </p:pic>
        <p:sp>
          <p:nvSpPr>
            <p:cNvPr id="161" name="TextBox 160"/>
            <p:cNvSpPr txBox="1"/>
            <p:nvPr/>
          </p:nvSpPr>
          <p:spPr>
            <a:xfrm>
              <a:off x="10187062" y="4760149"/>
              <a:ext cx="890348" cy="135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3114675" y="4282275"/>
            <a:ext cx="206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Refactoring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component level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78828" y="5034430"/>
            <a:ext cx="967007" cy="952376"/>
            <a:chOff x="7693083" y="4605440"/>
            <a:chExt cx="967007" cy="95237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1183" y="4605440"/>
              <a:ext cx="928907" cy="952376"/>
            </a:xfrm>
            <a:prstGeom prst="rect">
              <a:avLst/>
            </a:prstGeom>
          </p:spPr>
        </p:pic>
        <p:sp>
          <p:nvSpPr>
            <p:cNvPr id="164" name="TextBox 163"/>
            <p:cNvSpPr txBox="1"/>
            <p:nvPr/>
          </p:nvSpPr>
          <p:spPr>
            <a:xfrm>
              <a:off x="7693083" y="4885784"/>
              <a:ext cx="8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7651982" y="4731730"/>
            <a:ext cx="967007" cy="952376"/>
            <a:chOff x="7693083" y="4605440"/>
            <a:chExt cx="967007" cy="952376"/>
          </a:xfrm>
        </p:grpSpPr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1183" y="4605440"/>
              <a:ext cx="928907" cy="952376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7693083" y="4885784"/>
              <a:ext cx="8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8882685" y="3646692"/>
            <a:ext cx="967007" cy="952376"/>
            <a:chOff x="7693083" y="4605440"/>
            <a:chExt cx="967007" cy="952376"/>
          </a:xfrm>
        </p:grpSpPr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1183" y="4605440"/>
              <a:ext cx="928907" cy="952376"/>
            </a:xfrm>
            <a:prstGeom prst="rect">
              <a:avLst/>
            </a:prstGeom>
          </p:spPr>
        </p:pic>
        <p:sp>
          <p:nvSpPr>
            <p:cNvPr id="171" name="TextBox 170"/>
            <p:cNvSpPr txBox="1"/>
            <p:nvPr/>
          </p:nvSpPr>
          <p:spPr>
            <a:xfrm>
              <a:off x="7693083" y="4885784"/>
              <a:ext cx="8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9169803" y="1981200"/>
            <a:ext cx="967007" cy="952376"/>
            <a:chOff x="7693083" y="4605440"/>
            <a:chExt cx="967007" cy="952376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1183" y="4605440"/>
              <a:ext cx="928907" cy="952376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7693083" y="4885784"/>
              <a:ext cx="8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8153400" y="1736349"/>
            <a:ext cx="99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Refactor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class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9512441" y="1388433"/>
            <a:ext cx="997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</a:t>
            </a:r>
          </a:p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test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9672356" y="2785033"/>
            <a:ext cx="117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code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6" name="Group 4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3816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executable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36</a:t>
            </a:fld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9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9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371600" y="2028021"/>
            <a:ext cx="1866230" cy="465764"/>
            <a:chOff x="1104900" y="2892836"/>
            <a:chExt cx="2321573" cy="579406"/>
          </a:xfrm>
        </p:grpSpPr>
        <p:sp>
          <p:nvSpPr>
            <p:cNvPr id="36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37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Categories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371600" y="4935569"/>
            <a:ext cx="1866230" cy="465764"/>
            <a:chOff x="1104900" y="2892836"/>
            <a:chExt cx="2321573" cy="579406"/>
          </a:xfrm>
        </p:grpSpPr>
        <p:sp>
          <p:nvSpPr>
            <p:cNvPr id="40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707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41" name="Text Placeholder 5"/>
            <p:cNvSpPr txBox="1">
              <a:spLocks/>
            </p:cNvSpPr>
            <p:nvPr/>
          </p:nvSpPr>
          <p:spPr>
            <a:xfrm>
              <a:off x="1104900" y="2892836"/>
              <a:ext cx="2321573" cy="579406"/>
            </a:xfrm>
            <a:prstGeom prst="rect">
              <a:avLst/>
            </a:prstGeom>
          </p:spPr>
          <p:txBody>
            <a:bodyPr vert="horz" lIns="1800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+mn-lt"/>
                </a:rPr>
                <a:t>Suggestions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820445" y="4935569"/>
            <a:ext cx="1866230" cy="465764"/>
            <a:chOff x="1104900" y="2892836"/>
            <a:chExt cx="2321573" cy="579406"/>
          </a:xfrm>
        </p:grpSpPr>
        <p:sp>
          <p:nvSpPr>
            <p:cNvPr id="44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45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Search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8096250" y="3719487"/>
            <a:ext cx="1866230" cy="465764"/>
            <a:chOff x="1104900" y="2892836"/>
            <a:chExt cx="2321573" cy="579406"/>
          </a:xfrm>
        </p:grpSpPr>
        <p:sp>
          <p:nvSpPr>
            <p:cNvPr id="48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49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Booking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062686" y="2028021"/>
            <a:ext cx="1866230" cy="465764"/>
            <a:chOff x="1104900" y="2892836"/>
            <a:chExt cx="2321573" cy="579406"/>
          </a:xfrm>
        </p:grpSpPr>
        <p:sp>
          <p:nvSpPr>
            <p:cNvPr id="52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53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Users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>
            <a:stCxn id="41" idx="3"/>
          </p:cNvCxnSpPr>
          <p:nvPr/>
        </p:nvCxnSpPr>
        <p:spPr>
          <a:xfrm>
            <a:off x="3237830" y="5168451"/>
            <a:ext cx="236287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1" idx="0"/>
          </p:cNvCxnSpPr>
          <p:nvPr/>
        </p:nvCxnSpPr>
        <p:spPr>
          <a:xfrm flipV="1">
            <a:off x="2304715" y="2657475"/>
            <a:ext cx="0" cy="227809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237830" y="2584179"/>
            <a:ext cx="4668590" cy="23513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37830" y="5298651"/>
            <a:ext cx="2582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Available books by category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17965" y="2846669"/>
            <a:ext cx="2582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Available books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category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13408" y="3253722"/>
            <a:ext cx="1101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Popular categories by age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68617" y="2858384"/>
            <a:ext cx="1502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Suggestions</a:t>
            </a:r>
          </a:p>
        </p:txBody>
      </p:sp>
      <p:grpSp>
        <p:nvGrpSpPr>
          <p:cNvPr id="71" name="Group 70"/>
          <p:cNvGrpSpPr>
            <a:grpSpLocks noChangeAspect="1"/>
          </p:cNvGrpSpPr>
          <p:nvPr/>
        </p:nvGrpSpPr>
        <p:grpSpPr bwMode="auto">
          <a:xfrm>
            <a:off x="4715888" y="1980832"/>
            <a:ext cx="934370" cy="930957"/>
            <a:chOff x="2332" y="798"/>
            <a:chExt cx="1095" cy="1091"/>
          </a:xfrm>
        </p:grpSpPr>
        <p:sp>
          <p:nvSpPr>
            <p:cNvPr id="7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2" y="798"/>
              <a:ext cx="1095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Oval 5"/>
            <p:cNvSpPr>
              <a:spLocks noChangeArrowheads="1"/>
            </p:cNvSpPr>
            <p:nvPr/>
          </p:nvSpPr>
          <p:spPr bwMode="auto">
            <a:xfrm>
              <a:off x="2334" y="797"/>
              <a:ext cx="1093" cy="1094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2568" y="1519"/>
              <a:ext cx="624" cy="372"/>
            </a:xfrm>
            <a:custGeom>
              <a:avLst/>
              <a:gdLst>
                <a:gd name="T0" fmla="*/ 68 w 393"/>
                <a:gd name="T1" fmla="*/ 46 h 234"/>
                <a:gd name="T2" fmla="*/ 0 w 393"/>
                <a:gd name="T3" fmla="*/ 172 h 234"/>
                <a:gd name="T4" fmla="*/ 197 w 393"/>
                <a:gd name="T5" fmla="*/ 234 h 234"/>
                <a:gd name="T6" fmla="*/ 393 w 393"/>
                <a:gd name="T7" fmla="*/ 172 h 234"/>
                <a:gd name="T8" fmla="*/ 325 w 393"/>
                <a:gd name="T9" fmla="*/ 46 h 234"/>
                <a:gd name="T10" fmla="*/ 196 w 393"/>
                <a:gd name="T11" fmla="*/ 0 h 234"/>
                <a:gd name="T12" fmla="*/ 68 w 393"/>
                <a:gd name="T13" fmla="*/ 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8" y="46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3" y="234"/>
                    <a:pt x="197" y="234"/>
                  </a:cubicBezTo>
                  <a:cubicBezTo>
                    <a:pt x="270" y="234"/>
                    <a:pt x="338" y="211"/>
                    <a:pt x="393" y="172"/>
                  </a:cubicBezTo>
                  <a:cubicBezTo>
                    <a:pt x="373" y="116"/>
                    <a:pt x="360" y="68"/>
                    <a:pt x="325" y="46"/>
                  </a:cubicBezTo>
                  <a:cubicBezTo>
                    <a:pt x="266" y="10"/>
                    <a:pt x="231" y="1"/>
                    <a:pt x="196" y="0"/>
                  </a:cubicBezTo>
                  <a:cubicBezTo>
                    <a:pt x="161" y="0"/>
                    <a:pt x="126" y="9"/>
                    <a:pt x="68" y="46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7"/>
            <p:cNvSpPr>
              <a:spLocks/>
            </p:cNvSpPr>
            <p:nvPr/>
          </p:nvSpPr>
          <p:spPr bwMode="auto">
            <a:xfrm>
              <a:off x="3132" y="1641"/>
              <a:ext cx="60" cy="189"/>
            </a:xfrm>
            <a:custGeom>
              <a:avLst/>
              <a:gdLst>
                <a:gd name="T0" fmla="*/ 0 w 38"/>
                <a:gd name="T1" fmla="*/ 119 h 119"/>
                <a:gd name="T2" fmla="*/ 0 w 38"/>
                <a:gd name="T3" fmla="*/ 0 h 119"/>
                <a:gd name="T4" fmla="*/ 38 w 38"/>
                <a:gd name="T5" fmla="*/ 95 h 119"/>
                <a:gd name="T6" fmla="*/ 0 w 3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9">
                  <a:moveTo>
                    <a:pt x="0" y="11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25"/>
                    <a:pt x="25" y="58"/>
                    <a:pt x="38" y="95"/>
                  </a:cubicBezTo>
                  <a:cubicBezTo>
                    <a:pt x="26" y="104"/>
                    <a:pt x="13" y="112"/>
                    <a:pt x="0" y="119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3018" y="1556"/>
              <a:ext cx="66" cy="317"/>
            </a:xfrm>
            <a:custGeom>
              <a:avLst/>
              <a:gdLst>
                <a:gd name="T0" fmla="*/ 42 w 42"/>
                <a:gd name="T1" fmla="*/ 23 h 200"/>
                <a:gd name="T2" fmla="*/ 42 w 42"/>
                <a:gd name="T3" fmla="*/ 186 h 200"/>
                <a:gd name="T4" fmla="*/ 0 w 42"/>
                <a:gd name="T5" fmla="*/ 200 h 200"/>
                <a:gd name="T6" fmla="*/ 0 w 42"/>
                <a:gd name="T7" fmla="*/ 0 h 200"/>
                <a:gd name="T8" fmla="*/ 42 w 42"/>
                <a:gd name="T9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0">
                  <a:moveTo>
                    <a:pt x="42" y="23"/>
                  </a:moveTo>
                  <a:cubicBezTo>
                    <a:pt x="42" y="186"/>
                    <a:pt x="42" y="186"/>
                    <a:pt x="42" y="186"/>
                  </a:cubicBezTo>
                  <a:cubicBezTo>
                    <a:pt x="29" y="191"/>
                    <a:pt x="14" y="196"/>
                    <a:pt x="0" y="2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6"/>
                    <a:pt x="27" y="14"/>
                    <a:pt x="42" y="23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2903" y="1521"/>
              <a:ext cx="69" cy="368"/>
            </a:xfrm>
            <a:custGeom>
              <a:avLst/>
              <a:gdLst>
                <a:gd name="T0" fmla="*/ 43 w 43"/>
                <a:gd name="T1" fmla="*/ 9 h 232"/>
                <a:gd name="T2" fmla="*/ 43 w 43"/>
                <a:gd name="T3" fmla="*/ 228 h 232"/>
                <a:gd name="T4" fmla="*/ 0 w 43"/>
                <a:gd name="T5" fmla="*/ 232 h 232"/>
                <a:gd name="T6" fmla="*/ 0 w 43"/>
                <a:gd name="T7" fmla="*/ 0 h 232"/>
                <a:gd name="T8" fmla="*/ 43 w 43"/>
                <a:gd name="T9" fmla="*/ 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32">
                  <a:moveTo>
                    <a:pt x="43" y="9"/>
                  </a:moveTo>
                  <a:cubicBezTo>
                    <a:pt x="43" y="228"/>
                    <a:pt x="43" y="228"/>
                    <a:pt x="43" y="228"/>
                  </a:cubicBezTo>
                  <a:cubicBezTo>
                    <a:pt x="29" y="230"/>
                    <a:pt x="15" y="232"/>
                    <a:pt x="0" y="2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"/>
                    <a:pt x="27" y="4"/>
                    <a:pt x="43" y="9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0"/>
            <p:cNvSpPr>
              <a:spLocks/>
            </p:cNvSpPr>
            <p:nvPr/>
          </p:nvSpPr>
          <p:spPr bwMode="auto">
            <a:xfrm>
              <a:off x="2791" y="1521"/>
              <a:ext cx="66" cy="368"/>
            </a:xfrm>
            <a:custGeom>
              <a:avLst/>
              <a:gdLst>
                <a:gd name="T0" fmla="*/ 42 w 42"/>
                <a:gd name="T1" fmla="*/ 0 h 232"/>
                <a:gd name="T2" fmla="*/ 42 w 42"/>
                <a:gd name="T3" fmla="*/ 232 h 232"/>
                <a:gd name="T4" fmla="*/ 0 w 42"/>
                <a:gd name="T5" fmla="*/ 228 h 232"/>
                <a:gd name="T6" fmla="*/ 0 w 42"/>
                <a:gd name="T7" fmla="*/ 8 h 232"/>
                <a:gd name="T8" fmla="*/ 42 w 42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2">
                  <a:moveTo>
                    <a:pt x="42" y="0"/>
                  </a:moveTo>
                  <a:cubicBezTo>
                    <a:pt x="42" y="232"/>
                    <a:pt x="42" y="232"/>
                    <a:pt x="42" y="232"/>
                  </a:cubicBezTo>
                  <a:cubicBezTo>
                    <a:pt x="28" y="232"/>
                    <a:pt x="13" y="230"/>
                    <a:pt x="0" y="2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5" y="3"/>
                    <a:pt x="29" y="1"/>
                    <a:pt x="42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2676" y="1554"/>
              <a:ext cx="67" cy="319"/>
            </a:xfrm>
            <a:custGeom>
              <a:avLst/>
              <a:gdLst>
                <a:gd name="T0" fmla="*/ 42 w 42"/>
                <a:gd name="T1" fmla="*/ 0 h 201"/>
                <a:gd name="T2" fmla="*/ 42 w 42"/>
                <a:gd name="T3" fmla="*/ 201 h 201"/>
                <a:gd name="T4" fmla="*/ 0 w 42"/>
                <a:gd name="T5" fmla="*/ 187 h 201"/>
                <a:gd name="T6" fmla="*/ 0 w 42"/>
                <a:gd name="T7" fmla="*/ 24 h 201"/>
                <a:gd name="T8" fmla="*/ 42 w 42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1">
                  <a:moveTo>
                    <a:pt x="42" y="0"/>
                  </a:moveTo>
                  <a:cubicBezTo>
                    <a:pt x="42" y="201"/>
                    <a:pt x="42" y="201"/>
                    <a:pt x="42" y="201"/>
                  </a:cubicBezTo>
                  <a:cubicBezTo>
                    <a:pt x="28" y="197"/>
                    <a:pt x="14" y="192"/>
                    <a:pt x="0" y="18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6" y="14"/>
                    <a:pt x="29" y="6"/>
                    <a:pt x="42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2"/>
            <p:cNvSpPr>
              <a:spLocks/>
            </p:cNvSpPr>
            <p:nvPr/>
          </p:nvSpPr>
          <p:spPr bwMode="auto">
            <a:xfrm>
              <a:off x="2568" y="1643"/>
              <a:ext cx="62" cy="186"/>
            </a:xfrm>
            <a:custGeom>
              <a:avLst/>
              <a:gdLst>
                <a:gd name="T0" fmla="*/ 39 w 39"/>
                <a:gd name="T1" fmla="*/ 0 h 117"/>
                <a:gd name="T2" fmla="*/ 39 w 39"/>
                <a:gd name="T3" fmla="*/ 117 h 117"/>
                <a:gd name="T4" fmla="*/ 0 w 39"/>
                <a:gd name="T5" fmla="*/ 94 h 117"/>
                <a:gd name="T6" fmla="*/ 39 w 39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17">
                  <a:moveTo>
                    <a:pt x="39" y="0"/>
                  </a:moveTo>
                  <a:cubicBezTo>
                    <a:pt x="39" y="117"/>
                    <a:pt x="39" y="117"/>
                    <a:pt x="39" y="117"/>
                  </a:cubicBezTo>
                  <a:cubicBezTo>
                    <a:pt x="25" y="110"/>
                    <a:pt x="12" y="103"/>
                    <a:pt x="0" y="94"/>
                  </a:cubicBezTo>
                  <a:cubicBezTo>
                    <a:pt x="13" y="57"/>
                    <a:pt x="23" y="24"/>
                    <a:pt x="39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3"/>
            <p:cNvSpPr>
              <a:spLocks/>
            </p:cNvSpPr>
            <p:nvPr/>
          </p:nvSpPr>
          <p:spPr bwMode="auto">
            <a:xfrm>
              <a:off x="2614" y="1603"/>
              <a:ext cx="532" cy="69"/>
            </a:xfrm>
            <a:custGeom>
              <a:avLst/>
              <a:gdLst>
                <a:gd name="T0" fmla="*/ 30 w 335"/>
                <a:gd name="T1" fmla="*/ 0 h 43"/>
                <a:gd name="T2" fmla="*/ 0 w 335"/>
                <a:gd name="T3" fmla="*/ 43 h 43"/>
                <a:gd name="T4" fmla="*/ 335 w 335"/>
                <a:gd name="T5" fmla="*/ 43 h 43"/>
                <a:gd name="T6" fmla="*/ 305 w 335"/>
                <a:gd name="T7" fmla="*/ 0 h 43"/>
                <a:gd name="T8" fmla="*/ 30 w 33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43">
                  <a:moveTo>
                    <a:pt x="30" y="0"/>
                  </a:moveTo>
                  <a:cubicBezTo>
                    <a:pt x="18" y="11"/>
                    <a:pt x="8" y="25"/>
                    <a:pt x="0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27" y="25"/>
                    <a:pt x="318" y="11"/>
                    <a:pt x="305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4"/>
            <p:cNvSpPr>
              <a:spLocks/>
            </p:cNvSpPr>
            <p:nvPr/>
          </p:nvSpPr>
          <p:spPr bwMode="auto">
            <a:xfrm>
              <a:off x="2570" y="1718"/>
              <a:ext cx="620" cy="66"/>
            </a:xfrm>
            <a:custGeom>
              <a:avLst/>
              <a:gdLst>
                <a:gd name="T0" fmla="*/ 16 w 391"/>
                <a:gd name="T1" fmla="*/ 0 h 42"/>
                <a:gd name="T2" fmla="*/ 0 w 391"/>
                <a:gd name="T3" fmla="*/ 42 h 42"/>
                <a:gd name="T4" fmla="*/ 391 w 391"/>
                <a:gd name="T5" fmla="*/ 42 h 42"/>
                <a:gd name="T6" fmla="*/ 376 w 391"/>
                <a:gd name="T7" fmla="*/ 0 h 42"/>
                <a:gd name="T8" fmla="*/ 16 w 39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42">
                  <a:moveTo>
                    <a:pt x="16" y="0"/>
                  </a:moveTo>
                  <a:cubicBezTo>
                    <a:pt x="11" y="13"/>
                    <a:pt x="6" y="27"/>
                    <a:pt x="0" y="42"/>
                  </a:cubicBezTo>
                  <a:cubicBezTo>
                    <a:pt x="391" y="42"/>
                    <a:pt x="391" y="42"/>
                    <a:pt x="391" y="42"/>
                  </a:cubicBezTo>
                  <a:cubicBezTo>
                    <a:pt x="385" y="27"/>
                    <a:pt x="381" y="13"/>
                    <a:pt x="376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2634" y="1832"/>
              <a:ext cx="493" cy="59"/>
            </a:xfrm>
            <a:custGeom>
              <a:avLst/>
              <a:gdLst>
                <a:gd name="T0" fmla="*/ 0 w 311"/>
                <a:gd name="T1" fmla="*/ 0 h 37"/>
                <a:gd name="T2" fmla="*/ 156 w 311"/>
                <a:gd name="T3" fmla="*/ 37 h 37"/>
                <a:gd name="T4" fmla="*/ 311 w 311"/>
                <a:gd name="T5" fmla="*/ 0 h 37"/>
                <a:gd name="T6" fmla="*/ 0 w 311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37">
                  <a:moveTo>
                    <a:pt x="0" y="0"/>
                  </a:moveTo>
                  <a:cubicBezTo>
                    <a:pt x="47" y="23"/>
                    <a:pt x="100" y="37"/>
                    <a:pt x="156" y="37"/>
                  </a:cubicBezTo>
                  <a:cubicBezTo>
                    <a:pt x="212" y="37"/>
                    <a:pt x="265" y="23"/>
                    <a:pt x="3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6"/>
            <p:cNvSpPr>
              <a:spLocks/>
            </p:cNvSpPr>
            <p:nvPr/>
          </p:nvSpPr>
          <p:spPr bwMode="auto">
            <a:xfrm>
              <a:off x="3132" y="1641"/>
              <a:ext cx="14" cy="31"/>
            </a:xfrm>
            <a:custGeom>
              <a:avLst/>
              <a:gdLst>
                <a:gd name="T0" fmla="*/ 0 w 9"/>
                <a:gd name="T1" fmla="*/ 19 h 19"/>
                <a:gd name="T2" fmla="*/ 9 w 9"/>
                <a:gd name="T3" fmla="*/ 19 h 19"/>
                <a:gd name="T4" fmla="*/ 9 w 9"/>
                <a:gd name="T5" fmla="*/ 18 h 19"/>
                <a:gd name="T6" fmla="*/ 8 w 9"/>
                <a:gd name="T7" fmla="*/ 16 h 19"/>
                <a:gd name="T8" fmla="*/ 8 w 9"/>
                <a:gd name="T9" fmla="*/ 15 h 19"/>
                <a:gd name="T10" fmla="*/ 6 w 9"/>
                <a:gd name="T11" fmla="*/ 12 h 19"/>
                <a:gd name="T12" fmla="*/ 6 w 9"/>
                <a:gd name="T13" fmla="*/ 11 h 19"/>
                <a:gd name="T14" fmla="*/ 4 w 9"/>
                <a:gd name="T15" fmla="*/ 8 h 19"/>
                <a:gd name="T16" fmla="*/ 4 w 9"/>
                <a:gd name="T17" fmla="*/ 8 h 19"/>
                <a:gd name="T18" fmla="*/ 4 w 9"/>
                <a:gd name="T19" fmla="*/ 8 h 19"/>
                <a:gd name="T20" fmla="*/ 3 w 9"/>
                <a:gd name="T21" fmla="*/ 7 h 19"/>
                <a:gd name="T22" fmla="*/ 3 w 9"/>
                <a:gd name="T23" fmla="*/ 7 h 19"/>
                <a:gd name="T24" fmla="*/ 3 w 9"/>
                <a:gd name="T25" fmla="*/ 6 h 19"/>
                <a:gd name="T26" fmla="*/ 3 w 9"/>
                <a:gd name="T27" fmla="*/ 5 h 19"/>
                <a:gd name="T28" fmla="*/ 3 w 9"/>
                <a:gd name="T29" fmla="*/ 5 h 19"/>
                <a:gd name="T30" fmla="*/ 2 w 9"/>
                <a:gd name="T31" fmla="*/ 5 h 19"/>
                <a:gd name="T32" fmla="*/ 2 w 9"/>
                <a:gd name="T33" fmla="*/ 5 h 19"/>
                <a:gd name="T34" fmla="*/ 2 w 9"/>
                <a:gd name="T35" fmla="*/ 4 h 19"/>
                <a:gd name="T36" fmla="*/ 2 w 9"/>
                <a:gd name="T37" fmla="*/ 4 h 19"/>
                <a:gd name="T38" fmla="*/ 1 w 9"/>
                <a:gd name="T39" fmla="*/ 3 h 19"/>
                <a:gd name="T40" fmla="*/ 1 w 9"/>
                <a:gd name="T41" fmla="*/ 3 h 19"/>
                <a:gd name="T42" fmla="*/ 1 w 9"/>
                <a:gd name="T43" fmla="*/ 3 h 19"/>
                <a:gd name="T44" fmla="*/ 0 w 9"/>
                <a:gd name="T45" fmla="*/ 2 h 19"/>
                <a:gd name="T46" fmla="*/ 0 w 9"/>
                <a:gd name="T47" fmla="*/ 1 h 19"/>
                <a:gd name="T48" fmla="*/ 0 w 9"/>
                <a:gd name="T49" fmla="*/ 1 h 19"/>
                <a:gd name="T50" fmla="*/ 0 w 9"/>
                <a:gd name="T51" fmla="*/ 0 h 19"/>
                <a:gd name="T52" fmla="*/ 0 w 9"/>
                <a:gd name="T5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4"/>
                    <a:pt x="7" y="13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0"/>
                    <a:pt x="5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"/>
            <p:cNvSpPr>
              <a:spLocks/>
            </p:cNvSpPr>
            <p:nvPr/>
          </p:nvSpPr>
          <p:spPr bwMode="auto">
            <a:xfrm>
              <a:off x="3132" y="1718"/>
              <a:ext cx="58" cy="66"/>
            </a:xfrm>
            <a:custGeom>
              <a:avLst/>
              <a:gdLst>
                <a:gd name="T0" fmla="*/ 58 w 58"/>
                <a:gd name="T1" fmla="*/ 66 h 66"/>
                <a:gd name="T2" fmla="*/ 57 w 58"/>
                <a:gd name="T3" fmla="*/ 66 h 66"/>
                <a:gd name="T4" fmla="*/ 57 w 58"/>
                <a:gd name="T5" fmla="*/ 63 h 66"/>
                <a:gd name="T6" fmla="*/ 57 w 58"/>
                <a:gd name="T7" fmla="*/ 63 h 66"/>
                <a:gd name="T8" fmla="*/ 55 w 58"/>
                <a:gd name="T9" fmla="*/ 58 h 66"/>
                <a:gd name="T10" fmla="*/ 55 w 58"/>
                <a:gd name="T11" fmla="*/ 58 h 66"/>
                <a:gd name="T12" fmla="*/ 54 w 58"/>
                <a:gd name="T13" fmla="*/ 55 h 66"/>
                <a:gd name="T14" fmla="*/ 54 w 58"/>
                <a:gd name="T15" fmla="*/ 55 h 66"/>
                <a:gd name="T16" fmla="*/ 52 w 58"/>
                <a:gd name="T17" fmla="*/ 52 h 66"/>
                <a:gd name="T18" fmla="*/ 52 w 58"/>
                <a:gd name="T19" fmla="*/ 50 h 66"/>
                <a:gd name="T20" fmla="*/ 49 w 58"/>
                <a:gd name="T21" fmla="*/ 43 h 66"/>
                <a:gd name="T22" fmla="*/ 47 w 58"/>
                <a:gd name="T23" fmla="*/ 39 h 66"/>
                <a:gd name="T24" fmla="*/ 47 w 58"/>
                <a:gd name="T25" fmla="*/ 38 h 66"/>
                <a:gd name="T26" fmla="*/ 47 w 58"/>
                <a:gd name="T27" fmla="*/ 36 h 66"/>
                <a:gd name="T28" fmla="*/ 47 w 58"/>
                <a:gd name="T29" fmla="*/ 35 h 66"/>
                <a:gd name="T30" fmla="*/ 46 w 58"/>
                <a:gd name="T31" fmla="*/ 33 h 66"/>
                <a:gd name="T32" fmla="*/ 44 w 58"/>
                <a:gd name="T33" fmla="*/ 27 h 66"/>
                <a:gd name="T34" fmla="*/ 44 w 58"/>
                <a:gd name="T35" fmla="*/ 27 h 66"/>
                <a:gd name="T36" fmla="*/ 43 w 58"/>
                <a:gd name="T37" fmla="*/ 25 h 66"/>
                <a:gd name="T38" fmla="*/ 43 w 58"/>
                <a:gd name="T39" fmla="*/ 23 h 66"/>
                <a:gd name="T40" fmla="*/ 43 w 58"/>
                <a:gd name="T41" fmla="*/ 22 h 66"/>
                <a:gd name="T42" fmla="*/ 41 w 58"/>
                <a:gd name="T43" fmla="*/ 20 h 66"/>
                <a:gd name="T44" fmla="*/ 41 w 58"/>
                <a:gd name="T45" fmla="*/ 19 h 66"/>
                <a:gd name="T46" fmla="*/ 41 w 58"/>
                <a:gd name="T47" fmla="*/ 17 h 66"/>
                <a:gd name="T48" fmla="*/ 39 w 58"/>
                <a:gd name="T49" fmla="*/ 14 h 66"/>
                <a:gd name="T50" fmla="*/ 39 w 58"/>
                <a:gd name="T51" fmla="*/ 14 h 66"/>
                <a:gd name="T52" fmla="*/ 38 w 58"/>
                <a:gd name="T53" fmla="*/ 12 h 66"/>
                <a:gd name="T54" fmla="*/ 38 w 58"/>
                <a:gd name="T55" fmla="*/ 11 h 66"/>
                <a:gd name="T56" fmla="*/ 38 w 58"/>
                <a:gd name="T57" fmla="*/ 9 h 66"/>
                <a:gd name="T58" fmla="*/ 38 w 58"/>
                <a:gd name="T59" fmla="*/ 8 h 66"/>
                <a:gd name="T60" fmla="*/ 36 w 58"/>
                <a:gd name="T61" fmla="*/ 6 h 66"/>
                <a:gd name="T62" fmla="*/ 36 w 58"/>
                <a:gd name="T63" fmla="*/ 3 h 66"/>
                <a:gd name="T64" fmla="*/ 35 w 58"/>
                <a:gd name="T65" fmla="*/ 1 h 66"/>
                <a:gd name="T66" fmla="*/ 0 w 58"/>
                <a:gd name="T6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" h="66">
                  <a:moveTo>
                    <a:pt x="0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57" y="66"/>
                  </a:lnTo>
                  <a:lnTo>
                    <a:pt x="57" y="65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5" y="60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4" y="57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2" y="50"/>
                  </a:lnTo>
                  <a:lnTo>
                    <a:pt x="52" y="49"/>
                  </a:lnTo>
                  <a:lnTo>
                    <a:pt x="49" y="43"/>
                  </a:lnTo>
                  <a:lnTo>
                    <a:pt x="49" y="43"/>
                  </a:lnTo>
                  <a:lnTo>
                    <a:pt x="47" y="39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7" y="36"/>
                  </a:lnTo>
                  <a:lnTo>
                    <a:pt x="47" y="36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6" y="33"/>
                  </a:lnTo>
                  <a:lnTo>
                    <a:pt x="46" y="33"/>
                  </a:lnTo>
                  <a:lnTo>
                    <a:pt x="46" y="31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3" y="25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39" y="16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2"/>
                  </a:lnTo>
                  <a:lnTo>
                    <a:pt x="38" y="12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6" y="3"/>
                  </a:lnTo>
                  <a:lnTo>
                    <a:pt x="35" y="3"/>
                  </a:lnTo>
                  <a:lnTo>
                    <a:pt x="35" y="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Rectangle 18"/>
            <p:cNvSpPr>
              <a:spLocks noChangeArrowheads="1"/>
            </p:cNvSpPr>
            <p:nvPr/>
          </p:nvSpPr>
          <p:spPr bwMode="auto">
            <a:xfrm>
              <a:off x="3018" y="1603"/>
              <a:ext cx="66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Rectangle 19"/>
            <p:cNvSpPr>
              <a:spLocks noChangeArrowheads="1"/>
            </p:cNvSpPr>
            <p:nvPr/>
          </p:nvSpPr>
          <p:spPr bwMode="auto">
            <a:xfrm>
              <a:off x="3018" y="1718"/>
              <a:ext cx="66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20"/>
            <p:cNvSpPr>
              <a:spLocks/>
            </p:cNvSpPr>
            <p:nvPr/>
          </p:nvSpPr>
          <p:spPr bwMode="auto">
            <a:xfrm>
              <a:off x="3018" y="1832"/>
              <a:ext cx="66" cy="41"/>
            </a:xfrm>
            <a:custGeom>
              <a:avLst/>
              <a:gdLst>
                <a:gd name="T0" fmla="*/ 0 w 66"/>
                <a:gd name="T1" fmla="*/ 41 h 41"/>
                <a:gd name="T2" fmla="*/ 3 w 66"/>
                <a:gd name="T3" fmla="*/ 40 h 41"/>
                <a:gd name="T4" fmla="*/ 3 w 66"/>
                <a:gd name="T5" fmla="*/ 40 h 41"/>
                <a:gd name="T6" fmla="*/ 3 w 66"/>
                <a:gd name="T7" fmla="*/ 40 h 41"/>
                <a:gd name="T8" fmla="*/ 4 w 66"/>
                <a:gd name="T9" fmla="*/ 40 h 41"/>
                <a:gd name="T10" fmla="*/ 6 w 66"/>
                <a:gd name="T11" fmla="*/ 40 h 41"/>
                <a:gd name="T12" fmla="*/ 7 w 66"/>
                <a:gd name="T13" fmla="*/ 40 h 41"/>
                <a:gd name="T14" fmla="*/ 11 w 66"/>
                <a:gd name="T15" fmla="*/ 38 h 41"/>
                <a:gd name="T16" fmla="*/ 11 w 66"/>
                <a:gd name="T17" fmla="*/ 38 h 41"/>
                <a:gd name="T18" fmla="*/ 11 w 66"/>
                <a:gd name="T19" fmla="*/ 38 h 41"/>
                <a:gd name="T20" fmla="*/ 11 w 66"/>
                <a:gd name="T21" fmla="*/ 38 h 41"/>
                <a:gd name="T22" fmla="*/ 14 w 66"/>
                <a:gd name="T23" fmla="*/ 37 h 41"/>
                <a:gd name="T24" fmla="*/ 15 w 66"/>
                <a:gd name="T25" fmla="*/ 37 h 41"/>
                <a:gd name="T26" fmla="*/ 15 w 66"/>
                <a:gd name="T27" fmla="*/ 37 h 41"/>
                <a:gd name="T28" fmla="*/ 17 w 66"/>
                <a:gd name="T29" fmla="*/ 37 h 41"/>
                <a:gd name="T30" fmla="*/ 17 w 66"/>
                <a:gd name="T31" fmla="*/ 37 h 41"/>
                <a:gd name="T32" fmla="*/ 19 w 66"/>
                <a:gd name="T33" fmla="*/ 35 h 41"/>
                <a:gd name="T34" fmla="*/ 22 w 66"/>
                <a:gd name="T35" fmla="*/ 35 h 41"/>
                <a:gd name="T36" fmla="*/ 22 w 66"/>
                <a:gd name="T37" fmla="*/ 35 h 41"/>
                <a:gd name="T38" fmla="*/ 22 w 66"/>
                <a:gd name="T39" fmla="*/ 35 h 41"/>
                <a:gd name="T40" fmla="*/ 23 w 66"/>
                <a:gd name="T41" fmla="*/ 35 h 41"/>
                <a:gd name="T42" fmla="*/ 25 w 66"/>
                <a:gd name="T43" fmla="*/ 33 h 41"/>
                <a:gd name="T44" fmla="*/ 27 w 66"/>
                <a:gd name="T45" fmla="*/ 33 h 41"/>
                <a:gd name="T46" fmla="*/ 27 w 66"/>
                <a:gd name="T47" fmla="*/ 33 h 41"/>
                <a:gd name="T48" fmla="*/ 28 w 66"/>
                <a:gd name="T49" fmla="*/ 33 h 41"/>
                <a:gd name="T50" fmla="*/ 30 w 66"/>
                <a:gd name="T51" fmla="*/ 32 h 41"/>
                <a:gd name="T52" fmla="*/ 30 w 66"/>
                <a:gd name="T53" fmla="*/ 32 h 41"/>
                <a:gd name="T54" fmla="*/ 31 w 66"/>
                <a:gd name="T55" fmla="*/ 32 h 41"/>
                <a:gd name="T56" fmla="*/ 33 w 66"/>
                <a:gd name="T57" fmla="*/ 32 h 41"/>
                <a:gd name="T58" fmla="*/ 33 w 66"/>
                <a:gd name="T59" fmla="*/ 32 h 41"/>
                <a:gd name="T60" fmla="*/ 34 w 66"/>
                <a:gd name="T61" fmla="*/ 30 h 41"/>
                <a:gd name="T62" fmla="*/ 36 w 66"/>
                <a:gd name="T63" fmla="*/ 30 h 41"/>
                <a:gd name="T64" fmla="*/ 38 w 66"/>
                <a:gd name="T65" fmla="*/ 30 h 41"/>
                <a:gd name="T66" fmla="*/ 41 w 66"/>
                <a:gd name="T67" fmla="*/ 29 h 41"/>
                <a:gd name="T68" fmla="*/ 42 w 66"/>
                <a:gd name="T69" fmla="*/ 29 h 41"/>
                <a:gd name="T70" fmla="*/ 44 w 66"/>
                <a:gd name="T71" fmla="*/ 27 h 41"/>
                <a:gd name="T72" fmla="*/ 46 w 66"/>
                <a:gd name="T73" fmla="*/ 27 h 41"/>
                <a:gd name="T74" fmla="*/ 49 w 66"/>
                <a:gd name="T75" fmla="*/ 25 h 41"/>
                <a:gd name="T76" fmla="*/ 49 w 66"/>
                <a:gd name="T77" fmla="*/ 25 h 41"/>
                <a:gd name="T78" fmla="*/ 49 w 66"/>
                <a:gd name="T79" fmla="*/ 25 h 41"/>
                <a:gd name="T80" fmla="*/ 49 w 66"/>
                <a:gd name="T81" fmla="*/ 25 h 41"/>
                <a:gd name="T82" fmla="*/ 52 w 66"/>
                <a:gd name="T83" fmla="*/ 25 h 41"/>
                <a:gd name="T84" fmla="*/ 52 w 66"/>
                <a:gd name="T85" fmla="*/ 24 h 41"/>
                <a:gd name="T86" fmla="*/ 53 w 66"/>
                <a:gd name="T87" fmla="*/ 24 h 41"/>
                <a:gd name="T88" fmla="*/ 55 w 66"/>
                <a:gd name="T89" fmla="*/ 24 h 41"/>
                <a:gd name="T90" fmla="*/ 57 w 66"/>
                <a:gd name="T91" fmla="*/ 22 h 41"/>
                <a:gd name="T92" fmla="*/ 58 w 66"/>
                <a:gd name="T93" fmla="*/ 22 h 41"/>
                <a:gd name="T94" fmla="*/ 58 w 66"/>
                <a:gd name="T95" fmla="*/ 22 h 41"/>
                <a:gd name="T96" fmla="*/ 60 w 66"/>
                <a:gd name="T97" fmla="*/ 22 h 41"/>
                <a:gd name="T98" fmla="*/ 60 w 66"/>
                <a:gd name="T99" fmla="*/ 22 h 41"/>
                <a:gd name="T100" fmla="*/ 60 w 66"/>
                <a:gd name="T101" fmla="*/ 21 h 41"/>
                <a:gd name="T102" fmla="*/ 61 w 66"/>
                <a:gd name="T103" fmla="*/ 21 h 41"/>
                <a:gd name="T104" fmla="*/ 63 w 66"/>
                <a:gd name="T105" fmla="*/ 21 h 41"/>
                <a:gd name="T106" fmla="*/ 63 w 66"/>
                <a:gd name="T107" fmla="*/ 21 h 41"/>
                <a:gd name="T108" fmla="*/ 63 w 66"/>
                <a:gd name="T109" fmla="*/ 21 h 41"/>
                <a:gd name="T110" fmla="*/ 66 w 66"/>
                <a:gd name="T111" fmla="*/ 19 h 41"/>
                <a:gd name="T112" fmla="*/ 66 w 66"/>
                <a:gd name="T113" fmla="*/ 19 h 41"/>
                <a:gd name="T114" fmla="*/ 66 w 66"/>
                <a:gd name="T115" fmla="*/ 0 h 41"/>
                <a:gd name="T116" fmla="*/ 0 w 66"/>
                <a:gd name="T117" fmla="*/ 0 h 41"/>
                <a:gd name="T118" fmla="*/ 0 w 66"/>
                <a:gd name="T119" fmla="*/ 41 h 41"/>
                <a:gd name="T120" fmla="*/ 0 w 66"/>
                <a:gd name="T1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1">
                  <a:moveTo>
                    <a:pt x="0" y="41"/>
                  </a:move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4" y="40"/>
                  </a:lnTo>
                  <a:lnTo>
                    <a:pt x="6" y="40"/>
                  </a:lnTo>
                  <a:lnTo>
                    <a:pt x="7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4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9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3" y="35"/>
                  </a:lnTo>
                  <a:lnTo>
                    <a:pt x="25" y="33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8" y="33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1" y="32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4" y="30"/>
                  </a:lnTo>
                  <a:lnTo>
                    <a:pt x="36" y="30"/>
                  </a:lnTo>
                  <a:lnTo>
                    <a:pt x="38" y="30"/>
                  </a:lnTo>
                  <a:lnTo>
                    <a:pt x="41" y="29"/>
                  </a:lnTo>
                  <a:lnTo>
                    <a:pt x="42" y="29"/>
                  </a:lnTo>
                  <a:lnTo>
                    <a:pt x="44" y="27"/>
                  </a:lnTo>
                  <a:lnTo>
                    <a:pt x="46" y="27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52" y="25"/>
                  </a:lnTo>
                  <a:lnTo>
                    <a:pt x="52" y="24"/>
                  </a:lnTo>
                  <a:lnTo>
                    <a:pt x="53" y="24"/>
                  </a:lnTo>
                  <a:lnTo>
                    <a:pt x="55" y="24"/>
                  </a:lnTo>
                  <a:lnTo>
                    <a:pt x="57" y="22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1"/>
                  </a:lnTo>
                  <a:lnTo>
                    <a:pt x="61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Rectangle 21"/>
            <p:cNvSpPr>
              <a:spLocks noChangeArrowheads="1"/>
            </p:cNvSpPr>
            <p:nvPr/>
          </p:nvSpPr>
          <p:spPr bwMode="auto">
            <a:xfrm>
              <a:off x="2903" y="1603"/>
              <a:ext cx="69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Rectangle 22"/>
            <p:cNvSpPr>
              <a:spLocks noChangeArrowheads="1"/>
            </p:cNvSpPr>
            <p:nvPr/>
          </p:nvSpPr>
          <p:spPr bwMode="auto">
            <a:xfrm>
              <a:off x="2903" y="1718"/>
              <a:ext cx="69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3"/>
            <p:cNvSpPr>
              <a:spLocks/>
            </p:cNvSpPr>
            <p:nvPr/>
          </p:nvSpPr>
          <p:spPr bwMode="auto">
            <a:xfrm>
              <a:off x="2903" y="1832"/>
              <a:ext cx="69" cy="57"/>
            </a:xfrm>
            <a:custGeom>
              <a:avLst/>
              <a:gdLst>
                <a:gd name="T0" fmla="*/ 2 w 43"/>
                <a:gd name="T1" fmla="*/ 36 h 36"/>
                <a:gd name="T2" fmla="*/ 3 w 43"/>
                <a:gd name="T3" fmla="*/ 36 h 36"/>
                <a:gd name="T4" fmla="*/ 5 w 43"/>
                <a:gd name="T5" fmla="*/ 36 h 36"/>
                <a:gd name="T6" fmla="*/ 6 w 43"/>
                <a:gd name="T7" fmla="*/ 36 h 36"/>
                <a:gd name="T8" fmla="*/ 8 w 43"/>
                <a:gd name="T9" fmla="*/ 36 h 36"/>
                <a:gd name="T10" fmla="*/ 8 w 43"/>
                <a:gd name="T11" fmla="*/ 36 h 36"/>
                <a:gd name="T12" fmla="*/ 10 w 43"/>
                <a:gd name="T13" fmla="*/ 36 h 36"/>
                <a:gd name="T14" fmla="*/ 10 w 43"/>
                <a:gd name="T15" fmla="*/ 36 h 36"/>
                <a:gd name="T16" fmla="*/ 11 w 43"/>
                <a:gd name="T17" fmla="*/ 36 h 36"/>
                <a:gd name="T18" fmla="*/ 12 w 43"/>
                <a:gd name="T19" fmla="*/ 36 h 36"/>
                <a:gd name="T20" fmla="*/ 13 w 43"/>
                <a:gd name="T21" fmla="*/ 36 h 36"/>
                <a:gd name="T22" fmla="*/ 14 w 43"/>
                <a:gd name="T23" fmla="*/ 36 h 36"/>
                <a:gd name="T24" fmla="*/ 16 w 43"/>
                <a:gd name="T25" fmla="*/ 35 h 36"/>
                <a:gd name="T26" fmla="*/ 16 w 43"/>
                <a:gd name="T27" fmla="*/ 35 h 36"/>
                <a:gd name="T28" fmla="*/ 16 w 43"/>
                <a:gd name="T29" fmla="*/ 35 h 36"/>
                <a:gd name="T30" fmla="*/ 18 w 43"/>
                <a:gd name="T31" fmla="*/ 35 h 36"/>
                <a:gd name="T32" fmla="*/ 18 w 43"/>
                <a:gd name="T33" fmla="*/ 35 h 36"/>
                <a:gd name="T34" fmla="*/ 18 w 43"/>
                <a:gd name="T35" fmla="*/ 35 h 36"/>
                <a:gd name="T36" fmla="*/ 19 w 43"/>
                <a:gd name="T37" fmla="*/ 35 h 36"/>
                <a:gd name="T38" fmla="*/ 20 w 43"/>
                <a:gd name="T39" fmla="*/ 35 h 36"/>
                <a:gd name="T40" fmla="*/ 21 w 43"/>
                <a:gd name="T41" fmla="*/ 35 h 36"/>
                <a:gd name="T42" fmla="*/ 22 w 43"/>
                <a:gd name="T43" fmla="*/ 35 h 36"/>
                <a:gd name="T44" fmla="*/ 23 w 43"/>
                <a:gd name="T45" fmla="*/ 35 h 36"/>
                <a:gd name="T46" fmla="*/ 24 w 43"/>
                <a:gd name="T47" fmla="*/ 35 h 36"/>
                <a:gd name="T48" fmla="*/ 25 w 43"/>
                <a:gd name="T49" fmla="*/ 35 h 36"/>
                <a:gd name="T50" fmla="*/ 27 w 43"/>
                <a:gd name="T51" fmla="*/ 34 h 36"/>
                <a:gd name="T52" fmla="*/ 27 w 43"/>
                <a:gd name="T53" fmla="*/ 34 h 36"/>
                <a:gd name="T54" fmla="*/ 30 w 43"/>
                <a:gd name="T55" fmla="*/ 34 h 36"/>
                <a:gd name="T56" fmla="*/ 30 w 43"/>
                <a:gd name="T57" fmla="*/ 34 h 36"/>
                <a:gd name="T58" fmla="*/ 30 w 43"/>
                <a:gd name="T59" fmla="*/ 34 h 36"/>
                <a:gd name="T60" fmla="*/ 32 w 43"/>
                <a:gd name="T61" fmla="*/ 34 h 36"/>
                <a:gd name="T62" fmla="*/ 32 w 43"/>
                <a:gd name="T63" fmla="*/ 34 h 36"/>
                <a:gd name="T64" fmla="*/ 32 w 43"/>
                <a:gd name="T65" fmla="*/ 34 h 36"/>
                <a:gd name="T66" fmla="*/ 32 w 43"/>
                <a:gd name="T67" fmla="*/ 34 h 36"/>
                <a:gd name="T68" fmla="*/ 35 w 43"/>
                <a:gd name="T69" fmla="*/ 33 h 36"/>
                <a:gd name="T70" fmla="*/ 35 w 43"/>
                <a:gd name="T71" fmla="*/ 33 h 36"/>
                <a:gd name="T72" fmla="*/ 43 w 43"/>
                <a:gd name="T73" fmla="*/ 32 h 36"/>
                <a:gd name="T74" fmla="*/ 43 w 43"/>
                <a:gd name="T75" fmla="*/ 0 h 36"/>
                <a:gd name="T76" fmla="*/ 0 w 43"/>
                <a:gd name="T77" fmla="*/ 0 h 36"/>
                <a:gd name="T78" fmla="*/ 0 w 43"/>
                <a:gd name="T79" fmla="*/ 36 h 36"/>
                <a:gd name="T80" fmla="*/ 2 w 43"/>
                <a:gd name="T8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36">
                  <a:moveTo>
                    <a:pt x="2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4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7" y="33"/>
                    <a:pt x="40" y="33"/>
                    <a:pt x="43" y="3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2" y="36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Rectangle 24"/>
            <p:cNvSpPr>
              <a:spLocks noChangeArrowheads="1"/>
            </p:cNvSpPr>
            <p:nvPr/>
          </p:nvSpPr>
          <p:spPr bwMode="auto">
            <a:xfrm>
              <a:off x="2791" y="1603"/>
              <a:ext cx="66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Rectangle 25"/>
            <p:cNvSpPr>
              <a:spLocks noChangeArrowheads="1"/>
            </p:cNvSpPr>
            <p:nvPr/>
          </p:nvSpPr>
          <p:spPr bwMode="auto">
            <a:xfrm>
              <a:off x="2791" y="1718"/>
              <a:ext cx="66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6"/>
            <p:cNvSpPr>
              <a:spLocks/>
            </p:cNvSpPr>
            <p:nvPr/>
          </p:nvSpPr>
          <p:spPr bwMode="auto">
            <a:xfrm>
              <a:off x="2791" y="1832"/>
              <a:ext cx="66" cy="57"/>
            </a:xfrm>
            <a:custGeom>
              <a:avLst/>
              <a:gdLst>
                <a:gd name="T0" fmla="*/ 0 w 42"/>
                <a:gd name="T1" fmla="*/ 32 h 36"/>
                <a:gd name="T2" fmla="*/ 0 w 42"/>
                <a:gd name="T3" fmla="*/ 32 h 36"/>
                <a:gd name="T4" fmla="*/ 0 w 42"/>
                <a:gd name="T5" fmla="*/ 32 h 36"/>
                <a:gd name="T6" fmla="*/ 0 w 42"/>
                <a:gd name="T7" fmla="*/ 32 h 36"/>
                <a:gd name="T8" fmla="*/ 0 w 42"/>
                <a:gd name="T9" fmla="*/ 32 h 36"/>
                <a:gd name="T10" fmla="*/ 3 w 42"/>
                <a:gd name="T11" fmla="*/ 33 h 36"/>
                <a:gd name="T12" fmla="*/ 3 w 42"/>
                <a:gd name="T13" fmla="*/ 33 h 36"/>
                <a:gd name="T14" fmla="*/ 3 w 42"/>
                <a:gd name="T15" fmla="*/ 33 h 36"/>
                <a:gd name="T16" fmla="*/ 5 w 42"/>
                <a:gd name="T17" fmla="*/ 33 h 36"/>
                <a:gd name="T18" fmla="*/ 5 w 42"/>
                <a:gd name="T19" fmla="*/ 33 h 36"/>
                <a:gd name="T20" fmla="*/ 5 w 42"/>
                <a:gd name="T21" fmla="*/ 33 h 36"/>
                <a:gd name="T22" fmla="*/ 8 w 42"/>
                <a:gd name="T23" fmla="*/ 33 h 36"/>
                <a:gd name="T24" fmla="*/ 8 w 42"/>
                <a:gd name="T25" fmla="*/ 33 h 36"/>
                <a:gd name="T26" fmla="*/ 8 w 42"/>
                <a:gd name="T27" fmla="*/ 33 h 36"/>
                <a:gd name="T28" fmla="*/ 10 w 42"/>
                <a:gd name="T29" fmla="*/ 34 h 36"/>
                <a:gd name="T30" fmla="*/ 10 w 42"/>
                <a:gd name="T31" fmla="*/ 34 h 36"/>
                <a:gd name="T32" fmla="*/ 11 w 42"/>
                <a:gd name="T33" fmla="*/ 34 h 36"/>
                <a:gd name="T34" fmla="*/ 13 w 42"/>
                <a:gd name="T35" fmla="*/ 34 h 36"/>
                <a:gd name="T36" fmla="*/ 13 w 42"/>
                <a:gd name="T37" fmla="*/ 34 h 36"/>
                <a:gd name="T38" fmla="*/ 15 w 42"/>
                <a:gd name="T39" fmla="*/ 34 h 36"/>
                <a:gd name="T40" fmla="*/ 16 w 42"/>
                <a:gd name="T41" fmla="*/ 34 h 36"/>
                <a:gd name="T42" fmla="*/ 16 w 42"/>
                <a:gd name="T43" fmla="*/ 34 h 36"/>
                <a:gd name="T44" fmla="*/ 17 w 42"/>
                <a:gd name="T45" fmla="*/ 34 h 36"/>
                <a:gd name="T46" fmla="*/ 17 w 42"/>
                <a:gd name="T47" fmla="*/ 35 h 36"/>
                <a:gd name="T48" fmla="*/ 17 w 42"/>
                <a:gd name="T49" fmla="*/ 35 h 36"/>
                <a:gd name="T50" fmla="*/ 19 w 42"/>
                <a:gd name="T51" fmla="*/ 35 h 36"/>
                <a:gd name="T52" fmla="*/ 19 w 42"/>
                <a:gd name="T53" fmla="*/ 35 h 36"/>
                <a:gd name="T54" fmla="*/ 20 w 42"/>
                <a:gd name="T55" fmla="*/ 35 h 36"/>
                <a:gd name="T56" fmla="*/ 21 w 42"/>
                <a:gd name="T57" fmla="*/ 35 h 36"/>
                <a:gd name="T58" fmla="*/ 21 w 42"/>
                <a:gd name="T59" fmla="*/ 35 h 36"/>
                <a:gd name="T60" fmla="*/ 22 w 42"/>
                <a:gd name="T61" fmla="*/ 35 h 36"/>
                <a:gd name="T62" fmla="*/ 22 w 42"/>
                <a:gd name="T63" fmla="*/ 35 h 36"/>
                <a:gd name="T64" fmla="*/ 24 w 42"/>
                <a:gd name="T65" fmla="*/ 35 h 36"/>
                <a:gd name="T66" fmla="*/ 25 w 42"/>
                <a:gd name="T67" fmla="*/ 35 h 36"/>
                <a:gd name="T68" fmla="*/ 42 w 42"/>
                <a:gd name="T69" fmla="*/ 36 h 36"/>
                <a:gd name="T70" fmla="*/ 42 w 42"/>
                <a:gd name="T71" fmla="*/ 0 h 36"/>
                <a:gd name="T72" fmla="*/ 0 w 42"/>
                <a:gd name="T73" fmla="*/ 0 h 36"/>
                <a:gd name="T74" fmla="*/ 0 w 42"/>
                <a:gd name="T7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36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0" y="36"/>
                    <a:pt x="36" y="36"/>
                    <a:pt x="42" y="3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Rectangle 27"/>
            <p:cNvSpPr>
              <a:spLocks noChangeArrowheads="1"/>
            </p:cNvSpPr>
            <p:nvPr/>
          </p:nvSpPr>
          <p:spPr bwMode="auto">
            <a:xfrm>
              <a:off x="2676" y="1603"/>
              <a:ext cx="67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Rectangle 28"/>
            <p:cNvSpPr>
              <a:spLocks noChangeArrowheads="1"/>
            </p:cNvSpPr>
            <p:nvPr/>
          </p:nvSpPr>
          <p:spPr bwMode="auto">
            <a:xfrm>
              <a:off x="2676" y="1718"/>
              <a:ext cx="67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9"/>
            <p:cNvSpPr>
              <a:spLocks/>
            </p:cNvSpPr>
            <p:nvPr/>
          </p:nvSpPr>
          <p:spPr bwMode="auto">
            <a:xfrm>
              <a:off x="2676" y="1832"/>
              <a:ext cx="67" cy="41"/>
            </a:xfrm>
            <a:custGeom>
              <a:avLst/>
              <a:gdLst>
                <a:gd name="T0" fmla="*/ 2 w 67"/>
                <a:gd name="T1" fmla="*/ 19 h 41"/>
                <a:gd name="T2" fmla="*/ 5 w 67"/>
                <a:gd name="T3" fmla="*/ 21 h 41"/>
                <a:gd name="T4" fmla="*/ 7 w 67"/>
                <a:gd name="T5" fmla="*/ 21 h 41"/>
                <a:gd name="T6" fmla="*/ 10 w 67"/>
                <a:gd name="T7" fmla="*/ 22 h 41"/>
                <a:gd name="T8" fmla="*/ 10 w 67"/>
                <a:gd name="T9" fmla="*/ 22 h 41"/>
                <a:gd name="T10" fmla="*/ 13 w 67"/>
                <a:gd name="T11" fmla="*/ 24 h 41"/>
                <a:gd name="T12" fmla="*/ 15 w 67"/>
                <a:gd name="T13" fmla="*/ 24 h 41"/>
                <a:gd name="T14" fmla="*/ 16 w 67"/>
                <a:gd name="T15" fmla="*/ 25 h 41"/>
                <a:gd name="T16" fmla="*/ 19 w 67"/>
                <a:gd name="T17" fmla="*/ 25 h 41"/>
                <a:gd name="T18" fmla="*/ 23 w 67"/>
                <a:gd name="T19" fmla="*/ 27 h 41"/>
                <a:gd name="T20" fmla="*/ 24 w 67"/>
                <a:gd name="T21" fmla="*/ 29 h 41"/>
                <a:gd name="T22" fmla="*/ 27 w 67"/>
                <a:gd name="T23" fmla="*/ 29 h 41"/>
                <a:gd name="T24" fmla="*/ 29 w 67"/>
                <a:gd name="T25" fmla="*/ 30 h 41"/>
                <a:gd name="T26" fmla="*/ 31 w 67"/>
                <a:gd name="T27" fmla="*/ 30 h 41"/>
                <a:gd name="T28" fmla="*/ 32 w 67"/>
                <a:gd name="T29" fmla="*/ 30 h 41"/>
                <a:gd name="T30" fmla="*/ 34 w 67"/>
                <a:gd name="T31" fmla="*/ 32 h 41"/>
                <a:gd name="T32" fmla="*/ 35 w 67"/>
                <a:gd name="T33" fmla="*/ 32 h 41"/>
                <a:gd name="T34" fmla="*/ 37 w 67"/>
                <a:gd name="T35" fmla="*/ 32 h 41"/>
                <a:gd name="T36" fmla="*/ 40 w 67"/>
                <a:gd name="T37" fmla="*/ 33 h 41"/>
                <a:gd name="T38" fmla="*/ 42 w 67"/>
                <a:gd name="T39" fmla="*/ 33 h 41"/>
                <a:gd name="T40" fmla="*/ 43 w 67"/>
                <a:gd name="T41" fmla="*/ 35 h 41"/>
                <a:gd name="T42" fmla="*/ 45 w 67"/>
                <a:gd name="T43" fmla="*/ 35 h 41"/>
                <a:gd name="T44" fmla="*/ 48 w 67"/>
                <a:gd name="T45" fmla="*/ 37 h 41"/>
                <a:gd name="T46" fmla="*/ 51 w 67"/>
                <a:gd name="T47" fmla="*/ 37 h 41"/>
                <a:gd name="T48" fmla="*/ 53 w 67"/>
                <a:gd name="T49" fmla="*/ 37 h 41"/>
                <a:gd name="T50" fmla="*/ 56 w 67"/>
                <a:gd name="T51" fmla="*/ 38 h 41"/>
                <a:gd name="T52" fmla="*/ 59 w 67"/>
                <a:gd name="T53" fmla="*/ 38 h 41"/>
                <a:gd name="T54" fmla="*/ 61 w 67"/>
                <a:gd name="T55" fmla="*/ 40 h 41"/>
                <a:gd name="T56" fmla="*/ 62 w 67"/>
                <a:gd name="T57" fmla="*/ 40 h 41"/>
                <a:gd name="T58" fmla="*/ 64 w 67"/>
                <a:gd name="T59" fmla="*/ 40 h 41"/>
                <a:gd name="T60" fmla="*/ 64 w 67"/>
                <a:gd name="T61" fmla="*/ 40 h 41"/>
                <a:gd name="T62" fmla="*/ 67 w 67"/>
                <a:gd name="T63" fmla="*/ 0 h 41"/>
                <a:gd name="T64" fmla="*/ 0 w 67"/>
                <a:gd name="T65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41">
                  <a:moveTo>
                    <a:pt x="0" y="19"/>
                  </a:move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5" y="24"/>
                  </a:lnTo>
                  <a:lnTo>
                    <a:pt x="16" y="25"/>
                  </a:lnTo>
                  <a:lnTo>
                    <a:pt x="16" y="25"/>
                  </a:lnTo>
                  <a:lnTo>
                    <a:pt x="18" y="25"/>
                  </a:lnTo>
                  <a:lnTo>
                    <a:pt x="19" y="25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4" y="27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27" y="29"/>
                  </a:lnTo>
                  <a:lnTo>
                    <a:pt x="27" y="2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2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7" y="32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40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3" y="33"/>
                  </a:lnTo>
                  <a:lnTo>
                    <a:pt x="43" y="35"/>
                  </a:lnTo>
                  <a:lnTo>
                    <a:pt x="45" y="35"/>
                  </a:lnTo>
                  <a:lnTo>
                    <a:pt x="45" y="35"/>
                  </a:lnTo>
                  <a:lnTo>
                    <a:pt x="48" y="35"/>
                  </a:lnTo>
                  <a:lnTo>
                    <a:pt x="48" y="37"/>
                  </a:lnTo>
                  <a:lnTo>
                    <a:pt x="50" y="37"/>
                  </a:lnTo>
                  <a:lnTo>
                    <a:pt x="51" y="37"/>
                  </a:lnTo>
                  <a:lnTo>
                    <a:pt x="53" y="37"/>
                  </a:lnTo>
                  <a:lnTo>
                    <a:pt x="53" y="37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57" y="38"/>
                  </a:lnTo>
                  <a:lnTo>
                    <a:pt x="59" y="38"/>
                  </a:lnTo>
                  <a:lnTo>
                    <a:pt x="59" y="40"/>
                  </a:lnTo>
                  <a:lnTo>
                    <a:pt x="61" y="40"/>
                  </a:lnTo>
                  <a:lnTo>
                    <a:pt x="61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7" y="41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30"/>
            <p:cNvSpPr>
              <a:spLocks/>
            </p:cNvSpPr>
            <p:nvPr/>
          </p:nvSpPr>
          <p:spPr bwMode="auto">
            <a:xfrm>
              <a:off x="2614" y="1643"/>
              <a:ext cx="16" cy="29"/>
            </a:xfrm>
            <a:custGeom>
              <a:avLst/>
              <a:gdLst>
                <a:gd name="T0" fmla="*/ 16 w 16"/>
                <a:gd name="T1" fmla="*/ 0 h 29"/>
                <a:gd name="T2" fmla="*/ 15 w 16"/>
                <a:gd name="T3" fmla="*/ 0 h 29"/>
                <a:gd name="T4" fmla="*/ 15 w 16"/>
                <a:gd name="T5" fmla="*/ 0 h 29"/>
                <a:gd name="T6" fmla="*/ 15 w 16"/>
                <a:gd name="T7" fmla="*/ 2 h 29"/>
                <a:gd name="T8" fmla="*/ 15 w 16"/>
                <a:gd name="T9" fmla="*/ 2 h 29"/>
                <a:gd name="T10" fmla="*/ 13 w 16"/>
                <a:gd name="T11" fmla="*/ 3 h 29"/>
                <a:gd name="T12" fmla="*/ 13 w 16"/>
                <a:gd name="T13" fmla="*/ 3 h 29"/>
                <a:gd name="T14" fmla="*/ 13 w 16"/>
                <a:gd name="T15" fmla="*/ 3 h 29"/>
                <a:gd name="T16" fmla="*/ 13 w 16"/>
                <a:gd name="T17" fmla="*/ 5 h 29"/>
                <a:gd name="T18" fmla="*/ 12 w 16"/>
                <a:gd name="T19" fmla="*/ 6 h 29"/>
                <a:gd name="T20" fmla="*/ 12 w 16"/>
                <a:gd name="T21" fmla="*/ 6 h 29"/>
                <a:gd name="T22" fmla="*/ 12 w 16"/>
                <a:gd name="T23" fmla="*/ 6 h 29"/>
                <a:gd name="T24" fmla="*/ 12 w 16"/>
                <a:gd name="T25" fmla="*/ 8 h 29"/>
                <a:gd name="T26" fmla="*/ 10 w 16"/>
                <a:gd name="T27" fmla="*/ 8 h 29"/>
                <a:gd name="T28" fmla="*/ 10 w 16"/>
                <a:gd name="T29" fmla="*/ 10 h 29"/>
                <a:gd name="T30" fmla="*/ 10 w 16"/>
                <a:gd name="T31" fmla="*/ 11 h 29"/>
                <a:gd name="T32" fmla="*/ 8 w 16"/>
                <a:gd name="T33" fmla="*/ 11 h 29"/>
                <a:gd name="T34" fmla="*/ 8 w 16"/>
                <a:gd name="T35" fmla="*/ 11 h 29"/>
                <a:gd name="T36" fmla="*/ 8 w 16"/>
                <a:gd name="T37" fmla="*/ 11 h 29"/>
                <a:gd name="T38" fmla="*/ 8 w 16"/>
                <a:gd name="T39" fmla="*/ 13 h 29"/>
                <a:gd name="T40" fmla="*/ 8 w 16"/>
                <a:gd name="T41" fmla="*/ 13 h 29"/>
                <a:gd name="T42" fmla="*/ 7 w 16"/>
                <a:gd name="T43" fmla="*/ 14 h 29"/>
                <a:gd name="T44" fmla="*/ 7 w 16"/>
                <a:gd name="T45" fmla="*/ 16 h 29"/>
                <a:gd name="T46" fmla="*/ 5 w 16"/>
                <a:gd name="T47" fmla="*/ 17 h 29"/>
                <a:gd name="T48" fmla="*/ 5 w 16"/>
                <a:gd name="T49" fmla="*/ 17 h 29"/>
                <a:gd name="T50" fmla="*/ 5 w 16"/>
                <a:gd name="T51" fmla="*/ 17 h 29"/>
                <a:gd name="T52" fmla="*/ 5 w 16"/>
                <a:gd name="T53" fmla="*/ 17 h 29"/>
                <a:gd name="T54" fmla="*/ 4 w 16"/>
                <a:gd name="T55" fmla="*/ 21 h 29"/>
                <a:gd name="T56" fmla="*/ 4 w 16"/>
                <a:gd name="T57" fmla="*/ 21 h 29"/>
                <a:gd name="T58" fmla="*/ 4 w 16"/>
                <a:gd name="T59" fmla="*/ 22 h 29"/>
                <a:gd name="T60" fmla="*/ 2 w 16"/>
                <a:gd name="T61" fmla="*/ 22 h 29"/>
                <a:gd name="T62" fmla="*/ 2 w 16"/>
                <a:gd name="T63" fmla="*/ 25 h 29"/>
                <a:gd name="T64" fmla="*/ 0 w 16"/>
                <a:gd name="T65" fmla="*/ 27 h 29"/>
                <a:gd name="T66" fmla="*/ 0 w 16"/>
                <a:gd name="T67" fmla="*/ 27 h 29"/>
                <a:gd name="T68" fmla="*/ 0 w 16"/>
                <a:gd name="T69" fmla="*/ 29 h 29"/>
                <a:gd name="T70" fmla="*/ 16 w 16"/>
                <a:gd name="T71" fmla="*/ 29 h 29"/>
                <a:gd name="T72" fmla="*/ 16 w 16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" h="29">
                  <a:moveTo>
                    <a:pt x="16" y="0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16" y="2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31"/>
            <p:cNvSpPr>
              <a:spLocks/>
            </p:cNvSpPr>
            <p:nvPr/>
          </p:nvSpPr>
          <p:spPr bwMode="auto">
            <a:xfrm>
              <a:off x="2570" y="1718"/>
              <a:ext cx="60" cy="66"/>
            </a:xfrm>
            <a:custGeom>
              <a:avLst/>
              <a:gdLst>
                <a:gd name="T0" fmla="*/ 24 w 60"/>
                <a:gd name="T1" fmla="*/ 1 h 66"/>
                <a:gd name="T2" fmla="*/ 24 w 60"/>
                <a:gd name="T3" fmla="*/ 1 h 66"/>
                <a:gd name="T4" fmla="*/ 24 w 60"/>
                <a:gd name="T5" fmla="*/ 3 h 66"/>
                <a:gd name="T6" fmla="*/ 22 w 60"/>
                <a:gd name="T7" fmla="*/ 4 h 66"/>
                <a:gd name="T8" fmla="*/ 22 w 60"/>
                <a:gd name="T9" fmla="*/ 6 h 66"/>
                <a:gd name="T10" fmla="*/ 22 w 60"/>
                <a:gd name="T11" fmla="*/ 8 h 66"/>
                <a:gd name="T12" fmla="*/ 21 w 60"/>
                <a:gd name="T13" fmla="*/ 9 h 66"/>
                <a:gd name="T14" fmla="*/ 21 w 60"/>
                <a:gd name="T15" fmla="*/ 11 h 66"/>
                <a:gd name="T16" fmla="*/ 21 w 60"/>
                <a:gd name="T17" fmla="*/ 12 h 66"/>
                <a:gd name="T18" fmla="*/ 19 w 60"/>
                <a:gd name="T19" fmla="*/ 14 h 66"/>
                <a:gd name="T20" fmla="*/ 19 w 60"/>
                <a:gd name="T21" fmla="*/ 14 h 66"/>
                <a:gd name="T22" fmla="*/ 19 w 60"/>
                <a:gd name="T23" fmla="*/ 17 h 66"/>
                <a:gd name="T24" fmla="*/ 17 w 60"/>
                <a:gd name="T25" fmla="*/ 19 h 66"/>
                <a:gd name="T26" fmla="*/ 17 w 60"/>
                <a:gd name="T27" fmla="*/ 20 h 66"/>
                <a:gd name="T28" fmla="*/ 16 w 60"/>
                <a:gd name="T29" fmla="*/ 22 h 66"/>
                <a:gd name="T30" fmla="*/ 16 w 60"/>
                <a:gd name="T31" fmla="*/ 23 h 66"/>
                <a:gd name="T32" fmla="*/ 16 w 60"/>
                <a:gd name="T33" fmla="*/ 23 h 66"/>
                <a:gd name="T34" fmla="*/ 16 w 60"/>
                <a:gd name="T35" fmla="*/ 27 h 66"/>
                <a:gd name="T36" fmla="*/ 14 w 60"/>
                <a:gd name="T37" fmla="*/ 27 h 66"/>
                <a:gd name="T38" fmla="*/ 14 w 60"/>
                <a:gd name="T39" fmla="*/ 30 h 66"/>
                <a:gd name="T40" fmla="*/ 14 w 60"/>
                <a:gd name="T41" fmla="*/ 30 h 66"/>
                <a:gd name="T42" fmla="*/ 13 w 60"/>
                <a:gd name="T43" fmla="*/ 31 h 66"/>
                <a:gd name="T44" fmla="*/ 13 w 60"/>
                <a:gd name="T45" fmla="*/ 33 h 66"/>
                <a:gd name="T46" fmla="*/ 13 w 60"/>
                <a:gd name="T47" fmla="*/ 35 h 66"/>
                <a:gd name="T48" fmla="*/ 11 w 60"/>
                <a:gd name="T49" fmla="*/ 36 h 66"/>
                <a:gd name="T50" fmla="*/ 11 w 60"/>
                <a:gd name="T51" fmla="*/ 38 h 66"/>
                <a:gd name="T52" fmla="*/ 10 w 60"/>
                <a:gd name="T53" fmla="*/ 39 h 66"/>
                <a:gd name="T54" fmla="*/ 10 w 60"/>
                <a:gd name="T55" fmla="*/ 41 h 66"/>
                <a:gd name="T56" fmla="*/ 10 w 60"/>
                <a:gd name="T57" fmla="*/ 43 h 66"/>
                <a:gd name="T58" fmla="*/ 10 w 60"/>
                <a:gd name="T59" fmla="*/ 44 h 66"/>
                <a:gd name="T60" fmla="*/ 8 w 60"/>
                <a:gd name="T61" fmla="*/ 46 h 66"/>
                <a:gd name="T62" fmla="*/ 6 w 60"/>
                <a:gd name="T63" fmla="*/ 50 h 66"/>
                <a:gd name="T64" fmla="*/ 6 w 60"/>
                <a:gd name="T65" fmla="*/ 52 h 66"/>
                <a:gd name="T66" fmla="*/ 6 w 60"/>
                <a:gd name="T67" fmla="*/ 52 h 66"/>
                <a:gd name="T68" fmla="*/ 5 w 60"/>
                <a:gd name="T69" fmla="*/ 55 h 66"/>
                <a:gd name="T70" fmla="*/ 5 w 60"/>
                <a:gd name="T71" fmla="*/ 55 h 66"/>
                <a:gd name="T72" fmla="*/ 3 w 60"/>
                <a:gd name="T73" fmla="*/ 58 h 66"/>
                <a:gd name="T74" fmla="*/ 3 w 60"/>
                <a:gd name="T75" fmla="*/ 58 h 66"/>
                <a:gd name="T76" fmla="*/ 3 w 60"/>
                <a:gd name="T77" fmla="*/ 60 h 66"/>
                <a:gd name="T78" fmla="*/ 2 w 60"/>
                <a:gd name="T79" fmla="*/ 63 h 66"/>
                <a:gd name="T80" fmla="*/ 2 w 60"/>
                <a:gd name="T81" fmla="*/ 63 h 66"/>
                <a:gd name="T82" fmla="*/ 2 w 60"/>
                <a:gd name="T83" fmla="*/ 66 h 66"/>
                <a:gd name="T84" fmla="*/ 0 w 60"/>
                <a:gd name="T85" fmla="*/ 66 h 66"/>
                <a:gd name="T86" fmla="*/ 60 w 60"/>
                <a:gd name="T8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" h="66">
                  <a:moveTo>
                    <a:pt x="25" y="0"/>
                  </a:move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5"/>
                  </a:lnTo>
                  <a:lnTo>
                    <a:pt x="16" y="27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10" y="41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4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6" y="49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54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5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60" y="66"/>
                  </a:lnTo>
                  <a:lnTo>
                    <a:pt x="6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32"/>
            <p:cNvSpPr>
              <a:spLocks/>
            </p:cNvSpPr>
            <p:nvPr/>
          </p:nvSpPr>
          <p:spPr bwMode="auto">
            <a:xfrm>
              <a:off x="2803" y="1314"/>
              <a:ext cx="154" cy="308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8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33"/>
            <p:cNvSpPr>
              <a:spLocks/>
            </p:cNvSpPr>
            <p:nvPr/>
          </p:nvSpPr>
          <p:spPr bwMode="auto">
            <a:xfrm>
              <a:off x="2803" y="1425"/>
              <a:ext cx="154" cy="107"/>
            </a:xfrm>
            <a:custGeom>
              <a:avLst/>
              <a:gdLst>
                <a:gd name="T0" fmla="*/ 154 w 154"/>
                <a:gd name="T1" fmla="*/ 29 h 107"/>
                <a:gd name="T2" fmla="*/ 154 w 154"/>
                <a:gd name="T3" fmla="*/ 0 h 107"/>
                <a:gd name="T4" fmla="*/ 0 w 154"/>
                <a:gd name="T5" fmla="*/ 0 h 107"/>
                <a:gd name="T6" fmla="*/ 0 w 154"/>
                <a:gd name="T7" fmla="*/ 107 h 107"/>
                <a:gd name="T8" fmla="*/ 154 w 154"/>
                <a:gd name="T9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7">
                  <a:moveTo>
                    <a:pt x="154" y="29"/>
                  </a:moveTo>
                  <a:lnTo>
                    <a:pt x="154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154" y="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34"/>
            <p:cNvSpPr>
              <a:spLocks/>
            </p:cNvSpPr>
            <p:nvPr/>
          </p:nvSpPr>
          <p:spPr bwMode="auto">
            <a:xfrm>
              <a:off x="2553" y="1030"/>
              <a:ext cx="655" cy="432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F7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35"/>
            <p:cNvSpPr>
              <a:spLocks/>
            </p:cNvSpPr>
            <p:nvPr/>
          </p:nvSpPr>
          <p:spPr bwMode="auto">
            <a:xfrm>
              <a:off x="2646" y="951"/>
              <a:ext cx="468" cy="351"/>
            </a:xfrm>
            <a:custGeom>
              <a:avLst/>
              <a:gdLst>
                <a:gd name="T0" fmla="*/ 145 w 295"/>
                <a:gd name="T1" fmla="*/ 83 h 221"/>
                <a:gd name="T2" fmla="*/ 255 w 295"/>
                <a:gd name="T3" fmla="*/ 166 h 221"/>
                <a:gd name="T4" fmla="*/ 280 w 295"/>
                <a:gd name="T5" fmla="*/ 169 h 221"/>
                <a:gd name="T6" fmla="*/ 151 w 295"/>
                <a:gd name="T7" fmla="*/ 0 h 221"/>
                <a:gd name="T8" fmla="*/ 15 w 295"/>
                <a:gd name="T9" fmla="*/ 164 h 221"/>
                <a:gd name="T10" fmla="*/ 39 w 295"/>
                <a:gd name="T11" fmla="*/ 164 h 221"/>
                <a:gd name="T12" fmla="*/ 145 w 295"/>
                <a:gd name="T13" fmla="*/ 8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1">
                  <a:moveTo>
                    <a:pt x="145" y="83"/>
                  </a:moveTo>
                  <a:cubicBezTo>
                    <a:pt x="215" y="83"/>
                    <a:pt x="251" y="123"/>
                    <a:pt x="255" y="166"/>
                  </a:cubicBezTo>
                  <a:cubicBezTo>
                    <a:pt x="258" y="209"/>
                    <a:pt x="265" y="201"/>
                    <a:pt x="280" y="169"/>
                  </a:cubicBezTo>
                  <a:cubicBezTo>
                    <a:pt x="295" y="137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1"/>
                    <a:pt x="30" y="208"/>
                    <a:pt x="39" y="164"/>
                  </a:cubicBezTo>
                  <a:cubicBezTo>
                    <a:pt x="49" y="120"/>
                    <a:pt x="69" y="85"/>
                    <a:pt x="145" y="83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36"/>
            <p:cNvSpPr>
              <a:spLocks/>
            </p:cNvSpPr>
            <p:nvPr/>
          </p:nvSpPr>
          <p:spPr bwMode="auto">
            <a:xfrm>
              <a:off x="2675" y="882"/>
              <a:ext cx="411" cy="367"/>
            </a:xfrm>
            <a:custGeom>
              <a:avLst/>
              <a:gdLst>
                <a:gd name="T0" fmla="*/ 241 w 259"/>
                <a:gd name="T1" fmla="*/ 83 h 231"/>
                <a:gd name="T2" fmla="*/ 254 w 259"/>
                <a:gd name="T3" fmla="*/ 175 h 231"/>
                <a:gd name="T4" fmla="*/ 200 w 259"/>
                <a:gd name="T5" fmla="*/ 231 h 231"/>
                <a:gd name="T6" fmla="*/ 59 w 259"/>
                <a:gd name="T7" fmla="*/ 231 h 231"/>
                <a:gd name="T8" fmla="*/ 5 w 259"/>
                <a:gd name="T9" fmla="*/ 175 h 231"/>
                <a:gd name="T10" fmla="*/ 18 w 259"/>
                <a:gd name="T11" fmla="*/ 83 h 231"/>
                <a:gd name="T12" fmla="*/ 241 w 259"/>
                <a:gd name="T13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231">
                  <a:moveTo>
                    <a:pt x="241" y="83"/>
                  </a:moveTo>
                  <a:cubicBezTo>
                    <a:pt x="254" y="175"/>
                    <a:pt x="254" y="175"/>
                    <a:pt x="254" y="175"/>
                  </a:cubicBezTo>
                  <a:cubicBezTo>
                    <a:pt x="259" y="208"/>
                    <a:pt x="220" y="231"/>
                    <a:pt x="200" y="231"/>
                  </a:cubicBezTo>
                  <a:cubicBezTo>
                    <a:pt x="59" y="231"/>
                    <a:pt x="59" y="231"/>
                    <a:pt x="59" y="231"/>
                  </a:cubicBezTo>
                  <a:cubicBezTo>
                    <a:pt x="40" y="231"/>
                    <a:pt x="0" y="208"/>
                    <a:pt x="5" y="175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29" y="0"/>
                    <a:pt x="230" y="0"/>
                    <a:pt x="241" y="83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Oval 37"/>
            <p:cNvSpPr>
              <a:spLocks noChangeArrowheads="1"/>
            </p:cNvSpPr>
            <p:nvPr/>
          </p:nvSpPr>
          <p:spPr bwMode="auto">
            <a:xfrm>
              <a:off x="2597" y="1060"/>
              <a:ext cx="567" cy="207"/>
            </a:xfrm>
            <a:prstGeom prst="ellipse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38"/>
            <p:cNvSpPr>
              <a:spLocks/>
            </p:cNvSpPr>
            <p:nvPr/>
          </p:nvSpPr>
          <p:spPr bwMode="auto">
            <a:xfrm>
              <a:off x="2692" y="1082"/>
              <a:ext cx="373" cy="359"/>
            </a:xfrm>
            <a:custGeom>
              <a:avLst/>
              <a:gdLst>
                <a:gd name="T0" fmla="*/ 119 w 235"/>
                <a:gd name="T1" fmla="*/ 0 h 226"/>
                <a:gd name="T2" fmla="*/ 227 w 235"/>
                <a:gd name="T3" fmla="*/ 128 h 226"/>
                <a:gd name="T4" fmla="*/ 119 w 235"/>
                <a:gd name="T5" fmla="*/ 226 h 226"/>
                <a:gd name="T6" fmla="*/ 10 w 235"/>
                <a:gd name="T7" fmla="*/ 132 h 226"/>
                <a:gd name="T8" fmla="*/ 119 w 235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26">
                  <a:moveTo>
                    <a:pt x="119" y="0"/>
                  </a:moveTo>
                  <a:cubicBezTo>
                    <a:pt x="209" y="0"/>
                    <a:pt x="235" y="69"/>
                    <a:pt x="227" y="128"/>
                  </a:cubicBezTo>
                  <a:cubicBezTo>
                    <a:pt x="220" y="189"/>
                    <a:pt x="178" y="226"/>
                    <a:pt x="119" y="226"/>
                  </a:cubicBezTo>
                  <a:cubicBezTo>
                    <a:pt x="61" y="226"/>
                    <a:pt x="20" y="190"/>
                    <a:pt x="10" y="132"/>
                  </a:cubicBezTo>
                  <a:cubicBezTo>
                    <a:pt x="0" y="71"/>
                    <a:pt x="25" y="0"/>
                    <a:pt x="11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39"/>
            <p:cNvSpPr>
              <a:spLocks/>
            </p:cNvSpPr>
            <p:nvPr/>
          </p:nvSpPr>
          <p:spPr bwMode="auto">
            <a:xfrm>
              <a:off x="2881" y="1094"/>
              <a:ext cx="229" cy="368"/>
            </a:xfrm>
            <a:custGeom>
              <a:avLst/>
              <a:gdLst>
                <a:gd name="T0" fmla="*/ 120 w 144"/>
                <a:gd name="T1" fmla="*/ 34 h 232"/>
                <a:gd name="T2" fmla="*/ 0 w 144"/>
                <a:gd name="T3" fmla="*/ 232 h 232"/>
                <a:gd name="T4" fmla="*/ 0 w 144"/>
                <a:gd name="T5" fmla="*/ 3 h 232"/>
                <a:gd name="T6" fmla="*/ 82 w 144"/>
                <a:gd name="T7" fmla="*/ 13 h 232"/>
                <a:gd name="T8" fmla="*/ 120 w 144"/>
                <a:gd name="T9" fmla="*/ 3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32">
                  <a:moveTo>
                    <a:pt x="120" y="34"/>
                  </a:moveTo>
                  <a:cubicBezTo>
                    <a:pt x="144" y="115"/>
                    <a:pt x="80" y="232"/>
                    <a:pt x="0" y="2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0"/>
                    <a:pt x="64" y="2"/>
                    <a:pt x="82" y="13"/>
                  </a:cubicBezTo>
                  <a:cubicBezTo>
                    <a:pt x="95" y="21"/>
                    <a:pt x="109" y="29"/>
                    <a:pt x="12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40"/>
            <p:cNvSpPr>
              <a:spLocks/>
            </p:cNvSpPr>
            <p:nvPr/>
          </p:nvSpPr>
          <p:spPr bwMode="auto">
            <a:xfrm>
              <a:off x="2756" y="917"/>
              <a:ext cx="250" cy="140"/>
            </a:xfrm>
            <a:custGeom>
              <a:avLst/>
              <a:gdLst>
                <a:gd name="T0" fmla="*/ 0 w 158"/>
                <a:gd name="T1" fmla="*/ 88 h 88"/>
                <a:gd name="T2" fmla="*/ 80 w 158"/>
                <a:gd name="T3" fmla="*/ 1 h 88"/>
                <a:gd name="T4" fmla="*/ 158 w 158"/>
                <a:gd name="T5" fmla="*/ 83 h 88"/>
                <a:gd name="T6" fmla="*/ 89 w 158"/>
                <a:gd name="T7" fmla="*/ 77 h 88"/>
                <a:gd name="T8" fmla="*/ 0 w 158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8">
                  <a:moveTo>
                    <a:pt x="0" y="88"/>
                  </a:moveTo>
                  <a:cubicBezTo>
                    <a:pt x="22" y="48"/>
                    <a:pt x="46" y="0"/>
                    <a:pt x="80" y="1"/>
                  </a:cubicBezTo>
                  <a:cubicBezTo>
                    <a:pt x="113" y="0"/>
                    <a:pt x="136" y="44"/>
                    <a:pt x="158" y="83"/>
                  </a:cubicBezTo>
                  <a:cubicBezTo>
                    <a:pt x="136" y="80"/>
                    <a:pt x="113" y="77"/>
                    <a:pt x="89" y="77"/>
                  </a:cubicBezTo>
                  <a:cubicBezTo>
                    <a:pt x="57" y="77"/>
                    <a:pt x="26" y="81"/>
                    <a:pt x="0" y="88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41"/>
            <p:cNvSpPr>
              <a:spLocks/>
            </p:cNvSpPr>
            <p:nvPr/>
          </p:nvSpPr>
          <p:spPr bwMode="auto">
            <a:xfrm>
              <a:off x="2651" y="1074"/>
              <a:ext cx="440" cy="205"/>
            </a:xfrm>
            <a:custGeom>
              <a:avLst/>
              <a:gdLst>
                <a:gd name="T0" fmla="*/ 246 w 277"/>
                <a:gd name="T1" fmla="*/ 79 h 129"/>
                <a:gd name="T2" fmla="*/ 213 w 277"/>
                <a:gd name="T3" fmla="*/ 25 h 129"/>
                <a:gd name="T4" fmla="*/ 94 w 277"/>
                <a:gd name="T5" fmla="*/ 50 h 129"/>
                <a:gd name="T6" fmla="*/ 45 w 277"/>
                <a:gd name="T7" fmla="*/ 115 h 129"/>
                <a:gd name="T8" fmla="*/ 39 w 277"/>
                <a:gd name="T9" fmla="*/ 128 h 129"/>
                <a:gd name="T10" fmla="*/ 15 w 277"/>
                <a:gd name="T11" fmla="*/ 84 h 129"/>
                <a:gd name="T12" fmla="*/ 12 w 277"/>
                <a:gd name="T13" fmla="*/ 39 h 129"/>
                <a:gd name="T14" fmla="*/ 140 w 277"/>
                <a:gd name="T15" fmla="*/ 2 h 129"/>
                <a:gd name="T16" fmla="*/ 253 w 277"/>
                <a:gd name="T17" fmla="*/ 28 h 129"/>
                <a:gd name="T18" fmla="*/ 269 w 277"/>
                <a:gd name="T19" fmla="*/ 91 h 129"/>
                <a:gd name="T20" fmla="*/ 247 w 277"/>
                <a:gd name="T21" fmla="*/ 122 h 129"/>
                <a:gd name="T22" fmla="*/ 246 w 277"/>
                <a:gd name="T23" fmla="*/ 7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129">
                  <a:moveTo>
                    <a:pt x="246" y="79"/>
                  </a:moveTo>
                  <a:cubicBezTo>
                    <a:pt x="246" y="56"/>
                    <a:pt x="227" y="32"/>
                    <a:pt x="213" y="25"/>
                  </a:cubicBezTo>
                  <a:cubicBezTo>
                    <a:pt x="199" y="18"/>
                    <a:pt x="130" y="27"/>
                    <a:pt x="94" y="50"/>
                  </a:cubicBezTo>
                  <a:cubicBezTo>
                    <a:pt x="55" y="74"/>
                    <a:pt x="48" y="93"/>
                    <a:pt x="45" y="115"/>
                  </a:cubicBezTo>
                  <a:cubicBezTo>
                    <a:pt x="45" y="122"/>
                    <a:pt x="43" y="129"/>
                    <a:pt x="39" y="128"/>
                  </a:cubicBezTo>
                  <a:cubicBezTo>
                    <a:pt x="27" y="124"/>
                    <a:pt x="25" y="90"/>
                    <a:pt x="15" y="84"/>
                  </a:cubicBezTo>
                  <a:cubicBezTo>
                    <a:pt x="0" y="75"/>
                    <a:pt x="7" y="61"/>
                    <a:pt x="12" y="39"/>
                  </a:cubicBezTo>
                  <a:cubicBezTo>
                    <a:pt x="18" y="16"/>
                    <a:pt x="85" y="4"/>
                    <a:pt x="140" y="2"/>
                  </a:cubicBezTo>
                  <a:cubicBezTo>
                    <a:pt x="195" y="0"/>
                    <a:pt x="236" y="13"/>
                    <a:pt x="253" y="28"/>
                  </a:cubicBezTo>
                  <a:cubicBezTo>
                    <a:pt x="270" y="44"/>
                    <a:pt x="277" y="69"/>
                    <a:pt x="269" y="91"/>
                  </a:cubicBezTo>
                  <a:cubicBezTo>
                    <a:pt x="264" y="106"/>
                    <a:pt x="258" y="125"/>
                    <a:pt x="247" y="122"/>
                  </a:cubicBezTo>
                  <a:cubicBezTo>
                    <a:pt x="242" y="120"/>
                    <a:pt x="247" y="92"/>
                    <a:pt x="246" y="7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42"/>
            <p:cNvSpPr>
              <a:spLocks/>
            </p:cNvSpPr>
            <p:nvPr/>
          </p:nvSpPr>
          <p:spPr bwMode="auto">
            <a:xfrm>
              <a:off x="3052" y="1176"/>
              <a:ext cx="56" cy="105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3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3"/>
                    <a:pt x="18" y="66"/>
                    <a:pt x="10" y="65"/>
                  </a:cubicBezTo>
                  <a:cubicBezTo>
                    <a:pt x="3" y="63"/>
                    <a:pt x="0" y="47"/>
                    <a:pt x="3" y="30"/>
                  </a:cubicBezTo>
                  <a:cubicBezTo>
                    <a:pt x="7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43"/>
            <p:cNvSpPr>
              <a:spLocks/>
            </p:cNvSpPr>
            <p:nvPr/>
          </p:nvSpPr>
          <p:spPr bwMode="auto">
            <a:xfrm>
              <a:off x="2654" y="1176"/>
              <a:ext cx="56" cy="105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7" y="53"/>
                    <a:pt x="17" y="66"/>
                    <a:pt x="24" y="65"/>
                  </a:cubicBezTo>
                  <a:cubicBezTo>
                    <a:pt x="32" y="63"/>
                    <a:pt x="35" y="47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2" name="Freeform 44"/>
            <p:cNvSpPr>
              <a:spLocks/>
            </p:cNvSpPr>
            <p:nvPr/>
          </p:nvSpPr>
          <p:spPr bwMode="auto">
            <a:xfrm>
              <a:off x="2653" y="1551"/>
              <a:ext cx="128" cy="313"/>
            </a:xfrm>
            <a:custGeom>
              <a:avLst/>
              <a:gdLst>
                <a:gd name="T0" fmla="*/ 53 w 81"/>
                <a:gd name="T1" fmla="*/ 0 h 197"/>
                <a:gd name="T2" fmla="*/ 2 w 81"/>
                <a:gd name="T3" fmla="*/ 33 h 197"/>
                <a:gd name="T4" fmla="*/ 33 w 81"/>
                <a:gd name="T5" fmla="*/ 161 h 197"/>
                <a:gd name="T6" fmla="*/ 48 w 81"/>
                <a:gd name="T7" fmla="*/ 127 h 197"/>
                <a:gd name="T8" fmla="*/ 69 w 81"/>
                <a:gd name="T9" fmla="*/ 135 h 197"/>
                <a:gd name="T10" fmla="*/ 53 w 81"/>
                <a:gd name="T1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97">
                  <a:moveTo>
                    <a:pt x="53" y="0"/>
                  </a:moveTo>
                  <a:cubicBezTo>
                    <a:pt x="12" y="0"/>
                    <a:pt x="4" y="6"/>
                    <a:pt x="2" y="33"/>
                  </a:cubicBezTo>
                  <a:cubicBezTo>
                    <a:pt x="0" y="60"/>
                    <a:pt x="7" y="125"/>
                    <a:pt x="33" y="161"/>
                  </a:cubicBezTo>
                  <a:cubicBezTo>
                    <a:pt x="58" y="197"/>
                    <a:pt x="45" y="156"/>
                    <a:pt x="48" y="127"/>
                  </a:cubicBezTo>
                  <a:cubicBezTo>
                    <a:pt x="52" y="98"/>
                    <a:pt x="57" y="168"/>
                    <a:pt x="69" y="135"/>
                  </a:cubicBezTo>
                  <a:cubicBezTo>
                    <a:pt x="81" y="103"/>
                    <a:pt x="65" y="81"/>
                    <a:pt x="53" y="0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3" name="Freeform 45"/>
            <p:cNvSpPr>
              <a:spLocks/>
            </p:cNvSpPr>
            <p:nvPr/>
          </p:nvSpPr>
          <p:spPr bwMode="auto">
            <a:xfrm>
              <a:off x="2973" y="1537"/>
              <a:ext cx="154" cy="341"/>
            </a:xfrm>
            <a:custGeom>
              <a:avLst/>
              <a:gdLst>
                <a:gd name="T0" fmla="*/ 55 w 97"/>
                <a:gd name="T1" fmla="*/ 22 h 215"/>
                <a:gd name="T2" fmla="*/ 81 w 97"/>
                <a:gd name="T3" fmla="*/ 61 h 215"/>
                <a:gd name="T4" fmla="*/ 54 w 97"/>
                <a:gd name="T5" fmla="*/ 173 h 215"/>
                <a:gd name="T6" fmla="*/ 41 w 97"/>
                <a:gd name="T7" fmla="*/ 195 h 215"/>
                <a:gd name="T8" fmla="*/ 21 w 97"/>
                <a:gd name="T9" fmla="*/ 146 h 215"/>
                <a:gd name="T10" fmla="*/ 3 w 97"/>
                <a:gd name="T11" fmla="*/ 148 h 215"/>
                <a:gd name="T12" fmla="*/ 55 w 97"/>
                <a:gd name="T13" fmla="*/ 2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15">
                  <a:moveTo>
                    <a:pt x="55" y="22"/>
                  </a:moveTo>
                  <a:cubicBezTo>
                    <a:pt x="74" y="22"/>
                    <a:pt x="97" y="34"/>
                    <a:pt x="81" y="61"/>
                  </a:cubicBezTo>
                  <a:cubicBezTo>
                    <a:pt x="64" y="87"/>
                    <a:pt x="55" y="147"/>
                    <a:pt x="54" y="173"/>
                  </a:cubicBezTo>
                  <a:cubicBezTo>
                    <a:pt x="53" y="198"/>
                    <a:pt x="41" y="215"/>
                    <a:pt x="41" y="195"/>
                  </a:cubicBezTo>
                  <a:cubicBezTo>
                    <a:pt x="41" y="174"/>
                    <a:pt x="26" y="125"/>
                    <a:pt x="21" y="146"/>
                  </a:cubicBezTo>
                  <a:cubicBezTo>
                    <a:pt x="17" y="167"/>
                    <a:pt x="0" y="188"/>
                    <a:pt x="3" y="148"/>
                  </a:cubicBezTo>
                  <a:cubicBezTo>
                    <a:pt x="5" y="109"/>
                    <a:pt x="14" y="0"/>
                    <a:pt x="55" y="22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4" name="Freeform 46"/>
            <p:cNvSpPr>
              <a:spLocks/>
            </p:cNvSpPr>
            <p:nvPr/>
          </p:nvSpPr>
          <p:spPr bwMode="auto">
            <a:xfrm>
              <a:off x="2703" y="1481"/>
              <a:ext cx="376" cy="243"/>
            </a:xfrm>
            <a:custGeom>
              <a:avLst/>
              <a:gdLst>
                <a:gd name="T0" fmla="*/ 223 w 237"/>
                <a:gd name="T1" fmla="*/ 62 h 153"/>
                <a:gd name="T2" fmla="*/ 8 w 237"/>
                <a:gd name="T3" fmla="*/ 61 h 153"/>
                <a:gd name="T4" fmla="*/ 23 w 237"/>
                <a:gd name="T5" fmla="*/ 30 h 153"/>
                <a:gd name="T6" fmla="*/ 61 w 237"/>
                <a:gd name="T7" fmla="*/ 10 h 153"/>
                <a:gd name="T8" fmla="*/ 163 w 237"/>
                <a:gd name="T9" fmla="*/ 5 h 153"/>
                <a:gd name="T10" fmla="*/ 193 w 237"/>
                <a:gd name="T11" fmla="*/ 33 h 153"/>
                <a:gd name="T12" fmla="*/ 223 w 237"/>
                <a:gd name="T13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53">
                  <a:moveTo>
                    <a:pt x="223" y="62"/>
                  </a:moveTo>
                  <a:cubicBezTo>
                    <a:pt x="187" y="101"/>
                    <a:pt x="79" y="153"/>
                    <a:pt x="8" y="61"/>
                  </a:cubicBezTo>
                  <a:cubicBezTo>
                    <a:pt x="0" y="37"/>
                    <a:pt x="2" y="24"/>
                    <a:pt x="23" y="30"/>
                  </a:cubicBezTo>
                  <a:cubicBezTo>
                    <a:pt x="21" y="8"/>
                    <a:pt x="41" y="0"/>
                    <a:pt x="61" y="10"/>
                  </a:cubicBezTo>
                  <a:cubicBezTo>
                    <a:pt x="89" y="40"/>
                    <a:pt x="151" y="24"/>
                    <a:pt x="163" y="5"/>
                  </a:cubicBezTo>
                  <a:cubicBezTo>
                    <a:pt x="181" y="0"/>
                    <a:pt x="193" y="8"/>
                    <a:pt x="193" y="33"/>
                  </a:cubicBezTo>
                  <a:cubicBezTo>
                    <a:pt x="230" y="15"/>
                    <a:pt x="237" y="43"/>
                    <a:pt x="223" y="62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5" name="Freeform 47"/>
            <p:cNvSpPr>
              <a:spLocks noEditPoints="1"/>
            </p:cNvSpPr>
            <p:nvPr/>
          </p:nvSpPr>
          <p:spPr bwMode="auto">
            <a:xfrm>
              <a:off x="2681" y="1533"/>
              <a:ext cx="386" cy="210"/>
            </a:xfrm>
            <a:custGeom>
              <a:avLst/>
              <a:gdLst>
                <a:gd name="T0" fmla="*/ 223 w 243"/>
                <a:gd name="T1" fmla="*/ 75 h 132"/>
                <a:gd name="T2" fmla="*/ 223 w 243"/>
                <a:gd name="T3" fmla="*/ 61 h 132"/>
                <a:gd name="T4" fmla="*/ 243 w 243"/>
                <a:gd name="T5" fmla="*/ 38 h 132"/>
                <a:gd name="T6" fmla="*/ 223 w 243"/>
                <a:gd name="T7" fmla="*/ 75 h 132"/>
                <a:gd name="T8" fmla="*/ 223 w 243"/>
                <a:gd name="T9" fmla="*/ 49 h 132"/>
                <a:gd name="T10" fmla="*/ 240 w 243"/>
                <a:gd name="T11" fmla="*/ 26 h 132"/>
                <a:gd name="T12" fmla="*/ 240 w 243"/>
                <a:gd name="T13" fmla="*/ 26 h 132"/>
                <a:gd name="T14" fmla="*/ 223 w 243"/>
                <a:gd name="T15" fmla="*/ 43 h 132"/>
                <a:gd name="T16" fmla="*/ 223 w 243"/>
                <a:gd name="T17" fmla="*/ 49 h 132"/>
                <a:gd name="T18" fmla="*/ 223 w 243"/>
                <a:gd name="T19" fmla="*/ 43 h 132"/>
                <a:gd name="T20" fmla="*/ 223 w 243"/>
                <a:gd name="T21" fmla="*/ 49 h 132"/>
                <a:gd name="T22" fmla="*/ 203 w 243"/>
                <a:gd name="T23" fmla="*/ 56 h 132"/>
                <a:gd name="T24" fmla="*/ 203 w 243"/>
                <a:gd name="T25" fmla="*/ 55 h 132"/>
                <a:gd name="T26" fmla="*/ 223 w 243"/>
                <a:gd name="T27" fmla="*/ 43 h 132"/>
                <a:gd name="T28" fmla="*/ 223 w 243"/>
                <a:gd name="T29" fmla="*/ 61 h 132"/>
                <a:gd name="T30" fmla="*/ 223 w 243"/>
                <a:gd name="T31" fmla="*/ 75 h 132"/>
                <a:gd name="T32" fmla="*/ 207 w 243"/>
                <a:gd name="T33" fmla="*/ 132 h 132"/>
                <a:gd name="T34" fmla="*/ 223 w 243"/>
                <a:gd name="T35" fmla="*/ 61 h 132"/>
                <a:gd name="T36" fmla="*/ 203 w 243"/>
                <a:gd name="T37" fmla="*/ 2 h 132"/>
                <a:gd name="T38" fmla="*/ 203 w 243"/>
                <a:gd name="T39" fmla="*/ 2 h 132"/>
                <a:gd name="T40" fmla="*/ 205 w 243"/>
                <a:gd name="T41" fmla="*/ 0 h 132"/>
                <a:gd name="T42" fmla="*/ 205 w 243"/>
                <a:gd name="T43" fmla="*/ 0 h 132"/>
                <a:gd name="T44" fmla="*/ 203 w 243"/>
                <a:gd name="T45" fmla="*/ 2 h 132"/>
                <a:gd name="T46" fmla="*/ 28 w 243"/>
                <a:gd name="T47" fmla="*/ 118 h 132"/>
                <a:gd name="T48" fmla="*/ 24 w 243"/>
                <a:gd name="T49" fmla="*/ 110 h 132"/>
                <a:gd name="T50" fmla="*/ 24 w 243"/>
                <a:gd name="T51" fmla="*/ 114 h 132"/>
                <a:gd name="T52" fmla="*/ 28 w 243"/>
                <a:gd name="T53" fmla="*/ 118 h 132"/>
                <a:gd name="T54" fmla="*/ 203 w 243"/>
                <a:gd name="T55" fmla="*/ 2 h 132"/>
                <a:gd name="T56" fmla="*/ 203 w 243"/>
                <a:gd name="T57" fmla="*/ 2 h 132"/>
                <a:gd name="T58" fmla="*/ 45 w 243"/>
                <a:gd name="T59" fmla="*/ 2 h 132"/>
                <a:gd name="T60" fmla="*/ 203 w 243"/>
                <a:gd name="T61" fmla="*/ 2 h 132"/>
                <a:gd name="T62" fmla="*/ 203 w 243"/>
                <a:gd name="T63" fmla="*/ 55 h 132"/>
                <a:gd name="T64" fmla="*/ 201 w 243"/>
                <a:gd name="T65" fmla="*/ 56 h 132"/>
                <a:gd name="T66" fmla="*/ 203 w 243"/>
                <a:gd name="T67" fmla="*/ 56 h 132"/>
                <a:gd name="T68" fmla="*/ 203 w 243"/>
                <a:gd name="T69" fmla="*/ 55 h 132"/>
                <a:gd name="T70" fmla="*/ 24 w 243"/>
                <a:gd name="T71" fmla="*/ 39 h 132"/>
                <a:gd name="T72" fmla="*/ 24 w 243"/>
                <a:gd name="T73" fmla="*/ 31 h 132"/>
                <a:gd name="T74" fmla="*/ 41 w 243"/>
                <a:gd name="T75" fmla="*/ 49 h 132"/>
                <a:gd name="T76" fmla="*/ 24 w 243"/>
                <a:gd name="T77" fmla="*/ 39 h 132"/>
                <a:gd name="T78" fmla="*/ 24 w 243"/>
                <a:gd name="T79" fmla="*/ 110 h 132"/>
                <a:gd name="T80" fmla="*/ 11 w 243"/>
                <a:gd name="T81" fmla="*/ 29 h 132"/>
                <a:gd name="T82" fmla="*/ 24 w 243"/>
                <a:gd name="T83" fmla="*/ 114 h 132"/>
                <a:gd name="T84" fmla="*/ 24 w 243"/>
                <a:gd name="T85" fmla="*/ 110 h 132"/>
                <a:gd name="T86" fmla="*/ 24 w 243"/>
                <a:gd name="T87" fmla="*/ 31 h 132"/>
                <a:gd name="T88" fmla="*/ 24 w 243"/>
                <a:gd name="T89" fmla="*/ 39 h 132"/>
                <a:gd name="T90" fmla="*/ 20 w 243"/>
                <a:gd name="T91" fmla="*/ 24 h 132"/>
                <a:gd name="T92" fmla="*/ 24 w 243"/>
                <a:gd name="T93" fmla="*/ 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3" h="132">
                  <a:moveTo>
                    <a:pt x="223" y="75"/>
                  </a:moveTo>
                  <a:cubicBezTo>
                    <a:pt x="223" y="61"/>
                    <a:pt x="223" y="61"/>
                    <a:pt x="223" y="61"/>
                  </a:cubicBezTo>
                  <a:cubicBezTo>
                    <a:pt x="230" y="49"/>
                    <a:pt x="237" y="39"/>
                    <a:pt x="243" y="38"/>
                  </a:cubicBezTo>
                  <a:cubicBezTo>
                    <a:pt x="239" y="41"/>
                    <a:pt x="230" y="56"/>
                    <a:pt x="223" y="75"/>
                  </a:cubicBezTo>
                  <a:close/>
                  <a:moveTo>
                    <a:pt x="223" y="49"/>
                  </a:moveTo>
                  <a:cubicBezTo>
                    <a:pt x="230" y="44"/>
                    <a:pt x="237" y="36"/>
                    <a:pt x="240" y="26"/>
                  </a:cubicBezTo>
                  <a:cubicBezTo>
                    <a:pt x="240" y="26"/>
                    <a:pt x="240" y="26"/>
                    <a:pt x="240" y="26"/>
                  </a:cubicBezTo>
                  <a:cubicBezTo>
                    <a:pt x="236" y="32"/>
                    <a:pt x="230" y="37"/>
                    <a:pt x="223" y="43"/>
                  </a:cubicBezTo>
                  <a:lnTo>
                    <a:pt x="223" y="49"/>
                  </a:lnTo>
                  <a:close/>
                  <a:moveTo>
                    <a:pt x="223" y="43"/>
                  </a:moveTo>
                  <a:cubicBezTo>
                    <a:pt x="223" y="49"/>
                    <a:pt x="223" y="49"/>
                    <a:pt x="223" y="49"/>
                  </a:cubicBezTo>
                  <a:cubicBezTo>
                    <a:pt x="216" y="54"/>
                    <a:pt x="209" y="57"/>
                    <a:pt x="203" y="56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8" y="52"/>
                    <a:pt x="216" y="48"/>
                    <a:pt x="223" y="43"/>
                  </a:cubicBezTo>
                  <a:close/>
                  <a:moveTo>
                    <a:pt x="223" y="61"/>
                  </a:moveTo>
                  <a:cubicBezTo>
                    <a:pt x="223" y="75"/>
                    <a:pt x="223" y="75"/>
                    <a:pt x="223" y="75"/>
                  </a:cubicBezTo>
                  <a:cubicBezTo>
                    <a:pt x="215" y="94"/>
                    <a:pt x="207" y="116"/>
                    <a:pt x="207" y="132"/>
                  </a:cubicBezTo>
                  <a:cubicBezTo>
                    <a:pt x="202" y="111"/>
                    <a:pt x="211" y="82"/>
                    <a:pt x="223" y="61"/>
                  </a:cubicBezTo>
                  <a:close/>
                  <a:moveTo>
                    <a:pt x="203" y="2"/>
                  </a:moveTo>
                  <a:cubicBezTo>
                    <a:pt x="203" y="2"/>
                    <a:pt x="203" y="2"/>
                    <a:pt x="203" y="2"/>
                  </a:cubicBezTo>
                  <a:cubicBezTo>
                    <a:pt x="204" y="1"/>
                    <a:pt x="205" y="1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1"/>
                    <a:pt x="204" y="2"/>
                    <a:pt x="203" y="2"/>
                  </a:cubicBezTo>
                  <a:close/>
                  <a:moveTo>
                    <a:pt x="28" y="118"/>
                  </a:moveTo>
                  <a:cubicBezTo>
                    <a:pt x="26" y="116"/>
                    <a:pt x="25" y="113"/>
                    <a:pt x="24" y="110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5" y="116"/>
                    <a:pt x="26" y="117"/>
                    <a:pt x="28" y="118"/>
                  </a:cubicBezTo>
                  <a:close/>
                  <a:moveTo>
                    <a:pt x="203" y="2"/>
                  </a:moveTo>
                  <a:cubicBezTo>
                    <a:pt x="203" y="2"/>
                    <a:pt x="203" y="2"/>
                    <a:pt x="203" y="2"/>
                  </a:cubicBezTo>
                  <a:cubicBezTo>
                    <a:pt x="173" y="32"/>
                    <a:pt x="105" y="63"/>
                    <a:pt x="45" y="2"/>
                  </a:cubicBezTo>
                  <a:cubicBezTo>
                    <a:pt x="106" y="52"/>
                    <a:pt x="174" y="24"/>
                    <a:pt x="203" y="2"/>
                  </a:cubicBezTo>
                  <a:close/>
                  <a:moveTo>
                    <a:pt x="203" y="55"/>
                  </a:moveTo>
                  <a:cubicBezTo>
                    <a:pt x="201" y="56"/>
                    <a:pt x="201" y="56"/>
                    <a:pt x="201" y="56"/>
                  </a:cubicBezTo>
                  <a:cubicBezTo>
                    <a:pt x="202" y="56"/>
                    <a:pt x="202" y="56"/>
                    <a:pt x="203" y="56"/>
                  </a:cubicBezTo>
                  <a:cubicBezTo>
                    <a:pt x="203" y="55"/>
                    <a:pt x="203" y="55"/>
                    <a:pt x="203" y="55"/>
                  </a:cubicBezTo>
                  <a:close/>
                  <a:moveTo>
                    <a:pt x="24" y="39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9" y="38"/>
                    <a:pt x="37" y="45"/>
                    <a:pt x="41" y="49"/>
                  </a:cubicBezTo>
                  <a:cubicBezTo>
                    <a:pt x="35" y="48"/>
                    <a:pt x="28" y="45"/>
                    <a:pt x="24" y="39"/>
                  </a:cubicBezTo>
                  <a:close/>
                  <a:moveTo>
                    <a:pt x="24" y="110"/>
                  </a:moveTo>
                  <a:cubicBezTo>
                    <a:pt x="13" y="83"/>
                    <a:pt x="7" y="35"/>
                    <a:pt x="11" y="29"/>
                  </a:cubicBezTo>
                  <a:cubicBezTo>
                    <a:pt x="0" y="37"/>
                    <a:pt x="3" y="90"/>
                    <a:pt x="24" y="114"/>
                  </a:cubicBezTo>
                  <a:cubicBezTo>
                    <a:pt x="24" y="110"/>
                    <a:pt x="24" y="110"/>
                    <a:pt x="24" y="110"/>
                  </a:cubicBezTo>
                  <a:close/>
                  <a:moveTo>
                    <a:pt x="24" y="31"/>
                  </a:moveTo>
                  <a:cubicBezTo>
                    <a:pt x="24" y="39"/>
                    <a:pt x="24" y="39"/>
                    <a:pt x="24" y="39"/>
                  </a:cubicBezTo>
                  <a:cubicBezTo>
                    <a:pt x="21" y="35"/>
                    <a:pt x="19" y="30"/>
                    <a:pt x="20" y="24"/>
                  </a:cubicBezTo>
                  <a:cubicBezTo>
                    <a:pt x="21" y="26"/>
                    <a:pt x="22" y="29"/>
                    <a:pt x="24" y="31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6" name="Freeform 48"/>
            <p:cNvSpPr>
              <a:spLocks/>
            </p:cNvSpPr>
            <p:nvPr/>
          </p:nvSpPr>
          <p:spPr bwMode="auto">
            <a:xfrm>
              <a:off x="2686" y="1190"/>
              <a:ext cx="389" cy="320"/>
            </a:xfrm>
            <a:custGeom>
              <a:avLst/>
              <a:gdLst>
                <a:gd name="T0" fmla="*/ 23 w 245"/>
                <a:gd name="T1" fmla="*/ 20 h 201"/>
                <a:gd name="T2" fmla="*/ 39 w 245"/>
                <a:gd name="T3" fmla="*/ 104 h 201"/>
                <a:gd name="T4" fmla="*/ 73 w 245"/>
                <a:gd name="T5" fmla="*/ 104 h 201"/>
                <a:gd name="T6" fmla="*/ 172 w 245"/>
                <a:gd name="T7" fmla="*/ 104 h 201"/>
                <a:gd name="T8" fmla="*/ 206 w 245"/>
                <a:gd name="T9" fmla="*/ 104 h 201"/>
                <a:gd name="T10" fmla="*/ 221 w 245"/>
                <a:gd name="T11" fmla="*/ 20 h 201"/>
                <a:gd name="T12" fmla="*/ 235 w 245"/>
                <a:gd name="T13" fmla="*/ 16 h 201"/>
                <a:gd name="T14" fmla="*/ 239 w 245"/>
                <a:gd name="T15" fmla="*/ 42 h 201"/>
                <a:gd name="T16" fmla="*/ 222 w 245"/>
                <a:gd name="T17" fmla="*/ 127 h 201"/>
                <a:gd name="T18" fmla="*/ 23 w 245"/>
                <a:gd name="T19" fmla="*/ 127 h 201"/>
                <a:gd name="T20" fmla="*/ 6 w 245"/>
                <a:gd name="T21" fmla="*/ 42 h 201"/>
                <a:gd name="T22" fmla="*/ 10 w 245"/>
                <a:gd name="T23" fmla="*/ 16 h 201"/>
                <a:gd name="T24" fmla="*/ 23 w 245"/>
                <a:gd name="T25" fmla="*/ 2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01">
                  <a:moveTo>
                    <a:pt x="23" y="20"/>
                  </a:moveTo>
                  <a:cubicBezTo>
                    <a:pt x="18" y="40"/>
                    <a:pt x="20" y="88"/>
                    <a:pt x="39" y="104"/>
                  </a:cubicBezTo>
                  <a:cubicBezTo>
                    <a:pt x="58" y="119"/>
                    <a:pt x="69" y="122"/>
                    <a:pt x="73" y="104"/>
                  </a:cubicBezTo>
                  <a:cubicBezTo>
                    <a:pt x="79" y="70"/>
                    <a:pt x="166" y="70"/>
                    <a:pt x="172" y="104"/>
                  </a:cubicBezTo>
                  <a:cubicBezTo>
                    <a:pt x="175" y="122"/>
                    <a:pt x="186" y="119"/>
                    <a:pt x="206" y="104"/>
                  </a:cubicBezTo>
                  <a:cubicBezTo>
                    <a:pt x="225" y="88"/>
                    <a:pt x="226" y="40"/>
                    <a:pt x="221" y="20"/>
                  </a:cubicBezTo>
                  <a:cubicBezTo>
                    <a:pt x="224" y="0"/>
                    <a:pt x="239" y="1"/>
                    <a:pt x="235" y="16"/>
                  </a:cubicBezTo>
                  <a:cubicBezTo>
                    <a:pt x="232" y="24"/>
                    <a:pt x="237" y="35"/>
                    <a:pt x="239" y="42"/>
                  </a:cubicBezTo>
                  <a:cubicBezTo>
                    <a:pt x="245" y="68"/>
                    <a:pt x="240" y="96"/>
                    <a:pt x="222" y="127"/>
                  </a:cubicBezTo>
                  <a:cubicBezTo>
                    <a:pt x="179" y="201"/>
                    <a:pt x="65" y="201"/>
                    <a:pt x="23" y="127"/>
                  </a:cubicBezTo>
                  <a:cubicBezTo>
                    <a:pt x="5" y="96"/>
                    <a:pt x="0" y="68"/>
                    <a:pt x="6" y="42"/>
                  </a:cubicBezTo>
                  <a:cubicBezTo>
                    <a:pt x="8" y="35"/>
                    <a:pt x="13" y="24"/>
                    <a:pt x="10" y="16"/>
                  </a:cubicBezTo>
                  <a:cubicBezTo>
                    <a:pt x="6" y="1"/>
                    <a:pt x="21" y="0"/>
                    <a:pt x="23" y="2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7" name="Freeform 49"/>
            <p:cNvSpPr>
              <a:spLocks/>
            </p:cNvSpPr>
            <p:nvPr/>
          </p:nvSpPr>
          <p:spPr bwMode="auto">
            <a:xfrm>
              <a:off x="2810" y="1329"/>
              <a:ext cx="141" cy="92"/>
            </a:xfrm>
            <a:custGeom>
              <a:avLst/>
              <a:gdLst>
                <a:gd name="T0" fmla="*/ 45 w 89"/>
                <a:gd name="T1" fmla="*/ 0 h 58"/>
                <a:gd name="T2" fmla="*/ 89 w 89"/>
                <a:gd name="T3" fmla="*/ 31 h 58"/>
                <a:gd name="T4" fmla="*/ 71 w 89"/>
                <a:gd name="T5" fmla="*/ 58 h 58"/>
                <a:gd name="T6" fmla="*/ 45 w 89"/>
                <a:gd name="T7" fmla="*/ 43 h 58"/>
                <a:gd name="T8" fmla="*/ 17 w 89"/>
                <a:gd name="T9" fmla="*/ 58 h 58"/>
                <a:gd name="T10" fmla="*/ 0 w 89"/>
                <a:gd name="T11" fmla="*/ 31 h 58"/>
                <a:gd name="T12" fmla="*/ 45 w 89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8">
                  <a:moveTo>
                    <a:pt x="45" y="0"/>
                  </a:moveTo>
                  <a:cubicBezTo>
                    <a:pt x="69" y="0"/>
                    <a:pt x="89" y="14"/>
                    <a:pt x="89" y="31"/>
                  </a:cubicBezTo>
                  <a:cubicBezTo>
                    <a:pt x="89" y="43"/>
                    <a:pt x="89" y="58"/>
                    <a:pt x="71" y="58"/>
                  </a:cubicBezTo>
                  <a:cubicBezTo>
                    <a:pt x="53" y="58"/>
                    <a:pt x="58" y="43"/>
                    <a:pt x="45" y="43"/>
                  </a:cubicBezTo>
                  <a:cubicBezTo>
                    <a:pt x="31" y="43"/>
                    <a:pt x="35" y="58"/>
                    <a:pt x="17" y="58"/>
                  </a:cubicBezTo>
                  <a:cubicBezTo>
                    <a:pt x="1" y="58"/>
                    <a:pt x="0" y="42"/>
                    <a:pt x="0" y="31"/>
                  </a:cubicBezTo>
                  <a:cubicBezTo>
                    <a:pt x="0" y="14"/>
                    <a:pt x="20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8" name="Freeform 50"/>
            <p:cNvSpPr>
              <a:spLocks noEditPoints="1"/>
            </p:cNvSpPr>
            <p:nvPr/>
          </p:nvSpPr>
          <p:spPr bwMode="auto">
            <a:xfrm>
              <a:off x="2729" y="1184"/>
              <a:ext cx="301" cy="102"/>
            </a:xfrm>
            <a:custGeom>
              <a:avLst/>
              <a:gdLst>
                <a:gd name="T0" fmla="*/ 143 w 190"/>
                <a:gd name="T1" fmla="*/ 64 h 64"/>
                <a:gd name="T2" fmla="*/ 147 w 190"/>
                <a:gd name="T3" fmla="*/ 64 h 64"/>
                <a:gd name="T4" fmla="*/ 180 w 190"/>
                <a:gd name="T5" fmla="*/ 38 h 64"/>
                <a:gd name="T6" fmla="*/ 187 w 190"/>
                <a:gd name="T7" fmla="*/ 17 h 64"/>
                <a:gd name="T8" fmla="*/ 190 w 190"/>
                <a:gd name="T9" fmla="*/ 9 h 64"/>
                <a:gd name="T10" fmla="*/ 185 w 190"/>
                <a:gd name="T11" fmla="*/ 3 h 64"/>
                <a:gd name="T12" fmla="*/ 143 w 190"/>
                <a:gd name="T13" fmla="*/ 1 h 64"/>
                <a:gd name="T14" fmla="*/ 143 w 190"/>
                <a:gd name="T15" fmla="*/ 5 h 64"/>
                <a:gd name="T16" fmla="*/ 172 w 190"/>
                <a:gd name="T17" fmla="*/ 8 h 64"/>
                <a:gd name="T18" fmla="*/ 172 w 190"/>
                <a:gd name="T19" fmla="*/ 48 h 64"/>
                <a:gd name="T20" fmla="*/ 143 w 190"/>
                <a:gd name="T21" fmla="*/ 60 h 64"/>
                <a:gd name="T22" fmla="*/ 143 w 190"/>
                <a:gd name="T23" fmla="*/ 64 h 64"/>
                <a:gd name="T24" fmla="*/ 95 w 190"/>
                <a:gd name="T25" fmla="*/ 9 h 64"/>
                <a:gd name="T26" fmla="*/ 50 w 190"/>
                <a:gd name="T27" fmla="*/ 1 h 64"/>
                <a:gd name="T28" fmla="*/ 47 w 190"/>
                <a:gd name="T29" fmla="*/ 1 h 64"/>
                <a:gd name="T30" fmla="*/ 47 w 190"/>
                <a:gd name="T31" fmla="*/ 5 h 64"/>
                <a:gd name="T32" fmla="*/ 79 w 190"/>
                <a:gd name="T33" fmla="*/ 15 h 64"/>
                <a:gd name="T34" fmla="*/ 61 w 190"/>
                <a:gd name="T35" fmla="*/ 57 h 64"/>
                <a:gd name="T36" fmla="*/ 47 w 190"/>
                <a:gd name="T37" fmla="*/ 60 h 64"/>
                <a:gd name="T38" fmla="*/ 47 w 190"/>
                <a:gd name="T39" fmla="*/ 64 h 64"/>
                <a:gd name="T40" fmla="*/ 79 w 190"/>
                <a:gd name="T41" fmla="*/ 45 h 64"/>
                <a:gd name="T42" fmla="*/ 95 w 190"/>
                <a:gd name="T43" fmla="*/ 23 h 64"/>
                <a:gd name="T44" fmla="*/ 111 w 190"/>
                <a:gd name="T45" fmla="*/ 44 h 64"/>
                <a:gd name="T46" fmla="*/ 143 w 190"/>
                <a:gd name="T47" fmla="*/ 64 h 64"/>
                <a:gd name="T48" fmla="*/ 143 w 190"/>
                <a:gd name="T49" fmla="*/ 60 h 64"/>
                <a:gd name="T50" fmla="*/ 129 w 190"/>
                <a:gd name="T51" fmla="*/ 57 h 64"/>
                <a:gd name="T52" fmla="*/ 112 w 190"/>
                <a:gd name="T53" fmla="*/ 15 h 64"/>
                <a:gd name="T54" fmla="*/ 143 w 190"/>
                <a:gd name="T55" fmla="*/ 5 h 64"/>
                <a:gd name="T56" fmla="*/ 143 w 190"/>
                <a:gd name="T57" fmla="*/ 1 h 64"/>
                <a:gd name="T58" fmla="*/ 140 w 190"/>
                <a:gd name="T59" fmla="*/ 1 h 64"/>
                <a:gd name="T60" fmla="*/ 95 w 190"/>
                <a:gd name="T61" fmla="*/ 9 h 64"/>
                <a:gd name="T62" fmla="*/ 47 w 190"/>
                <a:gd name="T63" fmla="*/ 1 h 64"/>
                <a:gd name="T64" fmla="*/ 6 w 190"/>
                <a:gd name="T65" fmla="*/ 3 h 64"/>
                <a:gd name="T66" fmla="*/ 1 w 190"/>
                <a:gd name="T67" fmla="*/ 9 h 64"/>
                <a:gd name="T68" fmla="*/ 4 w 190"/>
                <a:gd name="T69" fmla="*/ 17 h 64"/>
                <a:gd name="T70" fmla="*/ 11 w 190"/>
                <a:gd name="T71" fmla="*/ 38 h 64"/>
                <a:gd name="T72" fmla="*/ 44 w 190"/>
                <a:gd name="T73" fmla="*/ 64 h 64"/>
                <a:gd name="T74" fmla="*/ 47 w 190"/>
                <a:gd name="T75" fmla="*/ 64 h 64"/>
                <a:gd name="T76" fmla="*/ 47 w 190"/>
                <a:gd name="T77" fmla="*/ 60 h 64"/>
                <a:gd name="T78" fmla="*/ 19 w 190"/>
                <a:gd name="T79" fmla="*/ 48 h 64"/>
                <a:gd name="T80" fmla="*/ 19 w 190"/>
                <a:gd name="T81" fmla="*/ 8 h 64"/>
                <a:gd name="T82" fmla="*/ 47 w 190"/>
                <a:gd name="T83" fmla="*/ 5 h 64"/>
                <a:gd name="T84" fmla="*/ 47 w 190"/>
                <a:gd name="T8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" h="64">
                  <a:moveTo>
                    <a:pt x="143" y="64"/>
                  </a:moveTo>
                  <a:cubicBezTo>
                    <a:pt x="144" y="64"/>
                    <a:pt x="145" y="64"/>
                    <a:pt x="147" y="64"/>
                  </a:cubicBezTo>
                  <a:cubicBezTo>
                    <a:pt x="172" y="62"/>
                    <a:pt x="178" y="51"/>
                    <a:pt x="180" y="38"/>
                  </a:cubicBezTo>
                  <a:cubicBezTo>
                    <a:pt x="183" y="24"/>
                    <a:pt x="183" y="19"/>
                    <a:pt x="187" y="17"/>
                  </a:cubicBezTo>
                  <a:cubicBezTo>
                    <a:pt x="190" y="16"/>
                    <a:pt x="190" y="13"/>
                    <a:pt x="190" y="9"/>
                  </a:cubicBezTo>
                  <a:cubicBezTo>
                    <a:pt x="190" y="5"/>
                    <a:pt x="190" y="5"/>
                    <a:pt x="185" y="3"/>
                  </a:cubicBezTo>
                  <a:cubicBezTo>
                    <a:pt x="181" y="2"/>
                    <a:pt x="159" y="0"/>
                    <a:pt x="143" y="1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56" y="5"/>
                    <a:pt x="168" y="6"/>
                    <a:pt x="172" y="8"/>
                  </a:cubicBezTo>
                  <a:cubicBezTo>
                    <a:pt x="180" y="13"/>
                    <a:pt x="178" y="36"/>
                    <a:pt x="172" y="48"/>
                  </a:cubicBezTo>
                  <a:cubicBezTo>
                    <a:pt x="167" y="56"/>
                    <a:pt x="155" y="60"/>
                    <a:pt x="143" y="60"/>
                  </a:cubicBezTo>
                  <a:lnTo>
                    <a:pt x="143" y="64"/>
                  </a:lnTo>
                  <a:close/>
                  <a:moveTo>
                    <a:pt x="95" y="9"/>
                  </a:moveTo>
                  <a:cubicBezTo>
                    <a:pt x="90" y="9"/>
                    <a:pt x="67" y="3"/>
                    <a:pt x="50" y="1"/>
                  </a:cubicBezTo>
                  <a:cubicBezTo>
                    <a:pt x="49" y="1"/>
                    <a:pt x="48" y="1"/>
                    <a:pt x="47" y="1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60" y="6"/>
                    <a:pt x="74" y="8"/>
                    <a:pt x="79" y="15"/>
                  </a:cubicBezTo>
                  <a:cubicBezTo>
                    <a:pt x="87" y="26"/>
                    <a:pt x="74" y="52"/>
                    <a:pt x="61" y="57"/>
                  </a:cubicBezTo>
                  <a:cubicBezTo>
                    <a:pt x="58" y="59"/>
                    <a:pt x="53" y="60"/>
                    <a:pt x="47" y="60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69" y="64"/>
                    <a:pt x="77" y="49"/>
                    <a:pt x="79" y="45"/>
                  </a:cubicBezTo>
                  <a:cubicBezTo>
                    <a:pt x="84" y="35"/>
                    <a:pt x="83" y="23"/>
                    <a:pt x="95" y="23"/>
                  </a:cubicBezTo>
                  <a:cubicBezTo>
                    <a:pt x="108" y="23"/>
                    <a:pt x="106" y="35"/>
                    <a:pt x="111" y="44"/>
                  </a:cubicBezTo>
                  <a:cubicBezTo>
                    <a:pt x="114" y="49"/>
                    <a:pt x="121" y="64"/>
                    <a:pt x="143" y="6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38" y="60"/>
                    <a:pt x="133" y="59"/>
                    <a:pt x="129" y="57"/>
                  </a:cubicBezTo>
                  <a:cubicBezTo>
                    <a:pt x="117" y="52"/>
                    <a:pt x="104" y="26"/>
                    <a:pt x="112" y="15"/>
                  </a:cubicBezTo>
                  <a:cubicBezTo>
                    <a:pt x="117" y="8"/>
                    <a:pt x="130" y="6"/>
                    <a:pt x="143" y="5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1"/>
                    <a:pt x="141" y="1"/>
                    <a:pt x="140" y="1"/>
                  </a:cubicBezTo>
                  <a:cubicBezTo>
                    <a:pt x="126" y="3"/>
                    <a:pt x="108" y="8"/>
                    <a:pt x="95" y="9"/>
                  </a:cubicBezTo>
                  <a:close/>
                  <a:moveTo>
                    <a:pt x="47" y="1"/>
                  </a:moveTo>
                  <a:cubicBezTo>
                    <a:pt x="31" y="0"/>
                    <a:pt x="10" y="2"/>
                    <a:pt x="6" y="3"/>
                  </a:cubicBezTo>
                  <a:cubicBezTo>
                    <a:pt x="1" y="5"/>
                    <a:pt x="1" y="5"/>
                    <a:pt x="1" y="9"/>
                  </a:cubicBezTo>
                  <a:cubicBezTo>
                    <a:pt x="0" y="13"/>
                    <a:pt x="1" y="16"/>
                    <a:pt x="4" y="17"/>
                  </a:cubicBezTo>
                  <a:cubicBezTo>
                    <a:pt x="8" y="19"/>
                    <a:pt x="8" y="24"/>
                    <a:pt x="11" y="38"/>
                  </a:cubicBezTo>
                  <a:cubicBezTo>
                    <a:pt x="13" y="51"/>
                    <a:pt x="19" y="62"/>
                    <a:pt x="44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36" y="60"/>
                    <a:pt x="23" y="56"/>
                    <a:pt x="19" y="48"/>
                  </a:cubicBezTo>
                  <a:cubicBezTo>
                    <a:pt x="12" y="36"/>
                    <a:pt x="11" y="13"/>
                    <a:pt x="19" y="8"/>
                  </a:cubicBezTo>
                  <a:cubicBezTo>
                    <a:pt x="22" y="6"/>
                    <a:pt x="35" y="5"/>
                    <a:pt x="47" y="5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4685579" y="2912238"/>
            <a:ext cx="99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009900" y="2822192"/>
            <a:ext cx="1705988" cy="189268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141" name="Group 14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4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14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2" name="Oval 14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5088141" y="2337971"/>
            <a:ext cx="174772" cy="155814"/>
            <a:chOff x="5767683" y="2475448"/>
            <a:chExt cx="294679" cy="262714"/>
          </a:xfrm>
        </p:grpSpPr>
        <p:grpSp>
          <p:nvGrpSpPr>
            <p:cNvPr id="156" name="Group 15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5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15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3602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37</a:t>
            </a:fld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9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9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0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942975" y="1770846"/>
            <a:ext cx="1866230" cy="465764"/>
            <a:chOff x="1104900" y="2892836"/>
            <a:chExt cx="2321573" cy="579406"/>
          </a:xfrm>
        </p:grpSpPr>
        <p:sp>
          <p:nvSpPr>
            <p:cNvPr id="36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37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Categories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7848600" y="3888477"/>
            <a:ext cx="1866230" cy="465764"/>
            <a:chOff x="1104900" y="2892836"/>
            <a:chExt cx="2321573" cy="579406"/>
          </a:xfrm>
        </p:grpSpPr>
        <p:sp>
          <p:nvSpPr>
            <p:cNvPr id="44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45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Search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7848600" y="3233712"/>
            <a:ext cx="1866230" cy="465764"/>
            <a:chOff x="1104900" y="2892836"/>
            <a:chExt cx="2321573" cy="579406"/>
          </a:xfrm>
        </p:grpSpPr>
        <p:sp>
          <p:nvSpPr>
            <p:cNvPr id="48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49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Booking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7815036" y="1770846"/>
            <a:ext cx="1866230" cy="465764"/>
            <a:chOff x="1104900" y="2892836"/>
            <a:chExt cx="2321573" cy="579406"/>
          </a:xfrm>
        </p:grpSpPr>
        <p:sp>
          <p:nvSpPr>
            <p:cNvPr id="52" name="Rectangular Callout 14"/>
            <p:cNvSpPr/>
            <p:nvPr/>
          </p:nvSpPr>
          <p:spPr>
            <a:xfrm>
              <a:off x="1104900" y="2892836"/>
              <a:ext cx="2321573" cy="579406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53" name="Text Placeholder 5"/>
            <p:cNvSpPr txBox="1">
              <a:spLocks/>
            </p:cNvSpPr>
            <p:nvPr/>
          </p:nvSpPr>
          <p:spPr>
            <a:xfrm>
              <a:off x="1104900" y="2973499"/>
              <a:ext cx="2321573" cy="268178"/>
            </a:xfrm>
            <a:prstGeom prst="rect">
              <a:avLst/>
            </a:prstGeom>
          </p:spPr>
          <p:txBody>
            <a:bodyPr vert="horz" lIns="1800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Users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1549102" y="3288507"/>
              <a:ext cx="1433169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9281468" y="5312693"/>
            <a:ext cx="1979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de production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Glue code for BDD</a:t>
            </a:r>
          </a:p>
        </p:txBody>
      </p:sp>
      <p:grpSp>
        <p:nvGrpSpPr>
          <p:cNvPr id="71" name="Group 70"/>
          <p:cNvGrpSpPr>
            <a:grpSpLocks noChangeAspect="1"/>
          </p:cNvGrpSpPr>
          <p:nvPr/>
        </p:nvGrpSpPr>
        <p:grpSpPr bwMode="auto">
          <a:xfrm>
            <a:off x="4289221" y="1730579"/>
            <a:ext cx="934370" cy="930957"/>
            <a:chOff x="2332" y="798"/>
            <a:chExt cx="1095" cy="1091"/>
          </a:xfrm>
        </p:grpSpPr>
        <p:sp>
          <p:nvSpPr>
            <p:cNvPr id="7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2" y="798"/>
              <a:ext cx="1095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3" name="Oval 5"/>
            <p:cNvSpPr>
              <a:spLocks noChangeArrowheads="1"/>
            </p:cNvSpPr>
            <p:nvPr/>
          </p:nvSpPr>
          <p:spPr bwMode="auto">
            <a:xfrm>
              <a:off x="2334" y="797"/>
              <a:ext cx="1093" cy="1094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2568" y="1519"/>
              <a:ext cx="624" cy="372"/>
            </a:xfrm>
            <a:custGeom>
              <a:avLst/>
              <a:gdLst>
                <a:gd name="T0" fmla="*/ 68 w 393"/>
                <a:gd name="T1" fmla="*/ 46 h 234"/>
                <a:gd name="T2" fmla="*/ 0 w 393"/>
                <a:gd name="T3" fmla="*/ 172 h 234"/>
                <a:gd name="T4" fmla="*/ 197 w 393"/>
                <a:gd name="T5" fmla="*/ 234 h 234"/>
                <a:gd name="T6" fmla="*/ 393 w 393"/>
                <a:gd name="T7" fmla="*/ 172 h 234"/>
                <a:gd name="T8" fmla="*/ 325 w 393"/>
                <a:gd name="T9" fmla="*/ 46 h 234"/>
                <a:gd name="T10" fmla="*/ 196 w 393"/>
                <a:gd name="T11" fmla="*/ 0 h 234"/>
                <a:gd name="T12" fmla="*/ 68 w 393"/>
                <a:gd name="T13" fmla="*/ 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8" y="46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3" y="234"/>
                    <a:pt x="197" y="234"/>
                  </a:cubicBezTo>
                  <a:cubicBezTo>
                    <a:pt x="270" y="234"/>
                    <a:pt x="338" y="211"/>
                    <a:pt x="393" y="172"/>
                  </a:cubicBezTo>
                  <a:cubicBezTo>
                    <a:pt x="373" y="116"/>
                    <a:pt x="360" y="68"/>
                    <a:pt x="325" y="46"/>
                  </a:cubicBezTo>
                  <a:cubicBezTo>
                    <a:pt x="266" y="10"/>
                    <a:pt x="231" y="1"/>
                    <a:pt x="196" y="0"/>
                  </a:cubicBezTo>
                  <a:cubicBezTo>
                    <a:pt x="161" y="0"/>
                    <a:pt x="126" y="9"/>
                    <a:pt x="68" y="46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5" name="Freeform 7"/>
            <p:cNvSpPr>
              <a:spLocks/>
            </p:cNvSpPr>
            <p:nvPr/>
          </p:nvSpPr>
          <p:spPr bwMode="auto">
            <a:xfrm>
              <a:off x="3132" y="1641"/>
              <a:ext cx="60" cy="189"/>
            </a:xfrm>
            <a:custGeom>
              <a:avLst/>
              <a:gdLst>
                <a:gd name="T0" fmla="*/ 0 w 38"/>
                <a:gd name="T1" fmla="*/ 119 h 119"/>
                <a:gd name="T2" fmla="*/ 0 w 38"/>
                <a:gd name="T3" fmla="*/ 0 h 119"/>
                <a:gd name="T4" fmla="*/ 38 w 38"/>
                <a:gd name="T5" fmla="*/ 95 h 119"/>
                <a:gd name="T6" fmla="*/ 0 w 3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9">
                  <a:moveTo>
                    <a:pt x="0" y="11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25"/>
                    <a:pt x="25" y="58"/>
                    <a:pt x="38" y="95"/>
                  </a:cubicBezTo>
                  <a:cubicBezTo>
                    <a:pt x="26" y="104"/>
                    <a:pt x="13" y="112"/>
                    <a:pt x="0" y="119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3018" y="1556"/>
              <a:ext cx="66" cy="317"/>
            </a:xfrm>
            <a:custGeom>
              <a:avLst/>
              <a:gdLst>
                <a:gd name="T0" fmla="*/ 42 w 42"/>
                <a:gd name="T1" fmla="*/ 23 h 200"/>
                <a:gd name="T2" fmla="*/ 42 w 42"/>
                <a:gd name="T3" fmla="*/ 186 h 200"/>
                <a:gd name="T4" fmla="*/ 0 w 42"/>
                <a:gd name="T5" fmla="*/ 200 h 200"/>
                <a:gd name="T6" fmla="*/ 0 w 42"/>
                <a:gd name="T7" fmla="*/ 0 h 200"/>
                <a:gd name="T8" fmla="*/ 42 w 42"/>
                <a:gd name="T9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0">
                  <a:moveTo>
                    <a:pt x="42" y="23"/>
                  </a:moveTo>
                  <a:cubicBezTo>
                    <a:pt x="42" y="186"/>
                    <a:pt x="42" y="186"/>
                    <a:pt x="42" y="186"/>
                  </a:cubicBezTo>
                  <a:cubicBezTo>
                    <a:pt x="29" y="191"/>
                    <a:pt x="14" y="196"/>
                    <a:pt x="0" y="2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6"/>
                    <a:pt x="27" y="14"/>
                    <a:pt x="42" y="23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2903" y="1521"/>
              <a:ext cx="69" cy="368"/>
            </a:xfrm>
            <a:custGeom>
              <a:avLst/>
              <a:gdLst>
                <a:gd name="T0" fmla="*/ 43 w 43"/>
                <a:gd name="T1" fmla="*/ 9 h 232"/>
                <a:gd name="T2" fmla="*/ 43 w 43"/>
                <a:gd name="T3" fmla="*/ 228 h 232"/>
                <a:gd name="T4" fmla="*/ 0 w 43"/>
                <a:gd name="T5" fmla="*/ 232 h 232"/>
                <a:gd name="T6" fmla="*/ 0 w 43"/>
                <a:gd name="T7" fmla="*/ 0 h 232"/>
                <a:gd name="T8" fmla="*/ 43 w 43"/>
                <a:gd name="T9" fmla="*/ 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32">
                  <a:moveTo>
                    <a:pt x="43" y="9"/>
                  </a:moveTo>
                  <a:cubicBezTo>
                    <a:pt x="43" y="228"/>
                    <a:pt x="43" y="228"/>
                    <a:pt x="43" y="228"/>
                  </a:cubicBezTo>
                  <a:cubicBezTo>
                    <a:pt x="29" y="230"/>
                    <a:pt x="15" y="232"/>
                    <a:pt x="0" y="2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"/>
                    <a:pt x="27" y="4"/>
                    <a:pt x="43" y="9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8" name="Freeform 10"/>
            <p:cNvSpPr>
              <a:spLocks/>
            </p:cNvSpPr>
            <p:nvPr/>
          </p:nvSpPr>
          <p:spPr bwMode="auto">
            <a:xfrm>
              <a:off x="2791" y="1521"/>
              <a:ext cx="66" cy="368"/>
            </a:xfrm>
            <a:custGeom>
              <a:avLst/>
              <a:gdLst>
                <a:gd name="T0" fmla="*/ 42 w 42"/>
                <a:gd name="T1" fmla="*/ 0 h 232"/>
                <a:gd name="T2" fmla="*/ 42 w 42"/>
                <a:gd name="T3" fmla="*/ 232 h 232"/>
                <a:gd name="T4" fmla="*/ 0 w 42"/>
                <a:gd name="T5" fmla="*/ 228 h 232"/>
                <a:gd name="T6" fmla="*/ 0 w 42"/>
                <a:gd name="T7" fmla="*/ 8 h 232"/>
                <a:gd name="T8" fmla="*/ 42 w 42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2">
                  <a:moveTo>
                    <a:pt x="42" y="0"/>
                  </a:moveTo>
                  <a:cubicBezTo>
                    <a:pt x="42" y="232"/>
                    <a:pt x="42" y="232"/>
                    <a:pt x="42" y="232"/>
                  </a:cubicBezTo>
                  <a:cubicBezTo>
                    <a:pt x="28" y="232"/>
                    <a:pt x="13" y="230"/>
                    <a:pt x="0" y="2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5" y="3"/>
                    <a:pt x="29" y="1"/>
                    <a:pt x="42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2676" y="1554"/>
              <a:ext cx="67" cy="319"/>
            </a:xfrm>
            <a:custGeom>
              <a:avLst/>
              <a:gdLst>
                <a:gd name="T0" fmla="*/ 42 w 42"/>
                <a:gd name="T1" fmla="*/ 0 h 201"/>
                <a:gd name="T2" fmla="*/ 42 w 42"/>
                <a:gd name="T3" fmla="*/ 201 h 201"/>
                <a:gd name="T4" fmla="*/ 0 w 42"/>
                <a:gd name="T5" fmla="*/ 187 h 201"/>
                <a:gd name="T6" fmla="*/ 0 w 42"/>
                <a:gd name="T7" fmla="*/ 24 h 201"/>
                <a:gd name="T8" fmla="*/ 42 w 42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1">
                  <a:moveTo>
                    <a:pt x="42" y="0"/>
                  </a:moveTo>
                  <a:cubicBezTo>
                    <a:pt x="42" y="201"/>
                    <a:pt x="42" y="201"/>
                    <a:pt x="42" y="201"/>
                  </a:cubicBezTo>
                  <a:cubicBezTo>
                    <a:pt x="28" y="197"/>
                    <a:pt x="14" y="192"/>
                    <a:pt x="0" y="18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6" y="14"/>
                    <a:pt x="29" y="6"/>
                    <a:pt x="42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0" name="Freeform 12"/>
            <p:cNvSpPr>
              <a:spLocks/>
            </p:cNvSpPr>
            <p:nvPr/>
          </p:nvSpPr>
          <p:spPr bwMode="auto">
            <a:xfrm>
              <a:off x="2568" y="1643"/>
              <a:ext cx="62" cy="186"/>
            </a:xfrm>
            <a:custGeom>
              <a:avLst/>
              <a:gdLst>
                <a:gd name="T0" fmla="*/ 39 w 39"/>
                <a:gd name="T1" fmla="*/ 0 h 117"/>
                <a:gd name="T2" fmla="*/ 39 w 39"/>
                <a:gd name="T3" fmla="*/ 117 h 117"/>
                <a:gd name="T4" fmla="*/ 0 w 39"/>
                <a:gd name="T5" fmla="*/ 94 h 117"/>
                <a:gd name="T6" fmla="*/ 39 w 39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17">
                  <a:moveTo>
                    <a:pt x="39" y="0"/>
                  </a:moveTo>
                  <a:cubicBezTo>
                    <a:pt x="39" y="117"/>
                    <a:pt x="39" y="117"/>
                    <a:pt x="39" y="117"/>
                  </a:cubicBezTo>
                  <a:cubicBezTo>
                    <a:pt x="25" y="110"/>
                    <a:pt x="12" y="103"/>
                    <a:pt x="0" y="94"/>
                  </a:cubicBezTo>
                  <a:cubicBezTo>
                    <a:pt x="13" y="57"/>
                    <a:pt x="23" y="24"/>
                    <a:pt x="39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1" name="Freeform 13"/>
            <p:cNvSpPr>
              <a:spLocks/>
            </p:cNvSpPr>
            <p:nvPr/>
          </p:nvSpPr>
          <p:spPr bwMode="auto">
            <a:xfrm>
              <a:off x="2614" y="1603"/>
              <a:ext cx="532" cy="69"/>
            </a:xfrm>
            <a:custGeom>
              <a:avLst/>
              <a:gdLst>
                <a:gd name="T0" fmla="*/ 30 w 335"/>
                <a:gd name="T1" fmla="*/ 0 h 43"/>
                <a:gd name="T2" fmla="*/ 0 w 335"/>
                <a:gd name="T3" fmla="*/ 43 h 43"/>
                <a:gd name="T4" fmla="*/ 335 w 335"/>
                <a:gd name="T5" fmla="*/ 43 h 43"/>
                <a:gd name="T6" fmla="*/ 305 w 335"/>
                <a:gd name="T7" fmla="*/ 0 h 43"/>
                <a:gd name="T8" fmla="*/ 30 w 33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43">
                  <a:moveTo>
                    <a:pt x="30" y="0"/>
                  </a:moveTo>
                  <a:cubicBezTo>
                    <a:pt x="18" y="11"/>
                    <a:pt x="8" y="25"/>
                    <a:pt x="0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27" y="25"/>
                    <a:pt x="318" y="11"/>
                    <a:pt x="305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2" name="Freeform 14"/>
            <p:cNvSpPr>
              <a:spLocks/>
            </p:cNvSpPr>
            <p:nvPr/>
          </p:nvSpPr>
          <p:spPr bwMode="auto">
            <a:xfrm>
              <a:off x="2570" y="1718"/>
              <a:ext cx="620" cy="66"/>
            </a:xfrm>
            <a:custGeom>
              <a:avLst/>
              <a:gdLst>
                <a:gd name="T0" fmla="*/ 16 w 391"/>
                <a:gd name="T1" fmla="*/ 0 h 42"/>
                <a:gd name="T2" fmla="*/ 0 w 391"/>
                <a:gd name="T3" fmla="*/ 42 h 42"/>
                <a:gd name="T4" fmla="*/ 391 w 391"/>
                <a:gd name="T5" fmla="*/ 42 h 42"/>
                <a:gd name="T6" fmla="*/ 376 w 391"/>
                <a:gd name="T7" fmla="*/ 0 h 42"/>
                <a:gd name="T8" fmla="*/ 16 w 39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42">
                  <a:moveTo>
                    <a:pt x="16" y="0"/>
                  </a:moveTo>
                  <a:cubicBezTo>
                    <a:pt x="11" y="13"/>
                    <a:pt x="6" y="27"/>
                    <a:pt x="0" y="42"/>
                  </a:cubicBezTo>
                  <a:cubicBezTo>
                    <a:pt x="391" y="42"/>
                    <a:pt x="391" y="42"/>
                    <a:pt x="391" y="42"/>
                  </a:cubicBezTo>
                  <a:cubicBezTo>
                    <a:pt x="385" y="27"/>
                    <a:pt x="381" y="13"/>
                    <a:pt x="376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2634" y="1832"/>
              <a:ext cx="493" cy="59"/>
            </a:xfrm>
            <a:custGeom>
              <a:avLst/>
              <a:gdLst>
                <a:gd name="T0" fmla="*/ 0 w 311"/>
                <a:gd name="T1" fmla="*/ 0 h 37"/>
                <a:gd name="T2" fmla="*/ 156 w 311"/>
                <a:gd name="T3" fmla="*/ 37 h 37"/>
                <a:gd name="T4" fmla="*/ 311 w 311"/>
                <a:gd name="T5" fmla="*/ 0 h 37"/>
                <a:gd name="T6" fmla="*/ 0 w 311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37">
                  <a:moveTo>
                    <a:pt x="0" y="0"/>
                  </a:moveTo>
                  <a:cubicBezTo>
                    <a:pt x="47" y="23"/>
                    <a:pt x="100" y="37"/>
                    <a:pt x="156" y="37"/>
                  </a:cubicBezTo>
                  <a:cubicBezTo>
                    <a:pt x="212" y="37"/>
                    <a:pt x="265" y="23"/>
                    <a:pt x="3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16"/>
            <p:cNvSpPr>
              <a:spLocks/>
            </p:cNvSpPr>
            <p:nvPr/>
          </p:nvSpPr>
          <p:spPr bwMode="auto">
            <a:xfrm>
              <a:off x="3132" y="1641"/>
              <a:ext cx="14" cy="31"/>
            </a:xfrm>
            <a:custGeom>
              <a:avLst/>
              <a:gdLst>
                <a:gd name="T0" fmla="*/ 0 w 9"/>
                <a:gd name="T1" fmla="*/ 19 h 19"/>
                <a:gd name="T2" fmla="*/ 9 w 9"/>
                <a:gd name="T3" fmla="*/ 19 h 19"/>
                <a:gd name="T4" fmla="*/ 9 w 9"/>
                <a:gd name="T5" fmla="*/ 18 h 19"/>
                <a:gd name="T6" fmla="*/ 8 w 9"/>
                <a:gd name="T7" fmla="*/ 16 h 19"/>
                <a:gd name="T8" fmla="*/ 8 w 9"/>
                <a:gd name="T9" fmla="*/ 15 h 19"/>
                <a:gd name="T10" fmla="*/ 6 w 9"/>
                <a:gd name="T11" fmla="*/ 12 h 19"/>
                <a:gd name="T12" fmla="*/ 6 w 9"/>
                <a:gd name="T13" fmla="*/ 11 h 19"/>
                <a:gd name="T14" fmla="*/ 4 w 9"/>
                <a:gd name="T15" fmla="*/ 8 h 19"/>
                <a:gd name="T16" fmla="*/ 4 w 9"/>
                <a:gd name="T17" fmla="*/ 8 h 19"/>
                <a:gd name="T18" fmla="*/ 4 w 9"/>
                <a:gd name="T19" fmla="*/ 8 h 19"/>
                <a:gd name="T20" fmla="*/ 3 w 9"/>
                <a:gd name="T21" fmla="*/ 7 h 19"/>
                <a:gd name="T22" fmla="*/ 3 w 9"/>
                <a:gd name="T23" fmla="*/ 7 h 19"/>
                <a:gd name="T24" fmla="*/ 3 w 9"/>
                <a:gd name="T25" fmla="*/ 6 h 19"/>
                <a:gd name="T26" fmla="*/ 3 w 9"/>
                <a:gd name="T27" fmla="*/ 5 h 19"/>
                <a:gd name="T28" fmla="*/ 3 w 9"/>
                <a:gd name="T29" fmla="*/ 5 h 19"/>
                <a:gd name="T30" fmla="*/ 2 w 9"/>
                <a:gd name="T31" fmla="*/ 5 h 19"/>
                <a:gd name="T32" fmla="*/ 2 w 9"/>
                <a:gd name="T33" fmla="*/ 5 h 19"/>
                <a:gd name="T34" fmla="*/ 2 w 9"/>
                <a:gd name="T35" fmla="*/ 4 h 19"/>
                <a:gd name="T36" fmla="*/ 2 w 9"/>
                <a:gd name="T37" fmla="*/ 4 h 19"/>
                <a:gd name="T38" fmla="*/ 1 w 9"/>
                <a:gd name="T39" fmla="*/ 3 h 19"/>
                <a:gd name="T40" fmla="*/ 1 w 9"/>
                <a:gd name="T41" fmla="*/ 3 h 19"/>
                <a:gd name="T42" fmla="*/ 1 w 9"/>
                <a:gd name="T43" fmla="*/ 3 h 19"/>
                <a:gd name="T44" fmla="*/ 0 w 9"/>
                <a:gd name="T45" fmla="*/ 2 h 19"/>
                <a:gd name="T46" fmla="*/ 0 w 9"/>
                <a:gd name="T47" fmla="*/ 1 h 19"/>
                <a:gd name="T48" fmla="*/ 0 w 9"/>
                <a:gd name="T49" fmla="*/ 1 h 19"/>
                <a:gd name="T50" fmla="*/ 0 w 9"/>
                <a:gd name="T51" fmla="*/ 0 h 19"/>
                <a:gd name="T52" fmla="*/ 0 w 9"/>
                <a:gd name="T5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4"/>
                    <a:pt x="7" y="13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0"/>
                    <a:pt x="5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17"/>
            <p:cNvSpPr>
              <a:spLocks/>
            </p:cNvSpPr>
            <p:nvPr/>
          </p:nvSpPr>
          <p:spPr bwMode="auto">
            <a:xfrm>
              <a:off x="3132" y="1718"/>
              <a:ext cx="58" cy="66"/>
            </a:xfrm>
            <a:custGeom>
              <a:avLst/>
              <a:gdLst>
                <a:gd name="T0" fmla="*/ 58 w 58"/>
                <a:gd name="T1" fmla="*/ 66 h 66"/>
                <a:gd name="T2" fmla="*/ 57 w 58"/>
                <a:gd name="T3" fmla="*/ 66 h 66"/>
                <a:gd name="T4" fmla="*/ 57 w 58"/>
                <a:gd name="T5" fmla="*/ 63 h 66"/>
                <a:gd name="T6" fmla="*/ 57 w 58"/>
                <a:gd name="T7" fmla="*/ 63 h 66"/>
                <a:gd name="T8" fmla="*/ 55 w 58"/>
                <a:gd name="T9" fmla="*/ 58 h 66"/>
                <a:gd name="T10" fmla="*/ 55 w 58"/>
                <a:gd name="T11" fmla="*/ 58 h 66"/>
                <a:gd name="T12" fmla="*/ 54 w 58"/>
                <a:gd name="T13" fmla="*/ 55 h 66"/>
                <a:gd name="T14" fmla="*/ 54 w 58"/>
                <a:gd name="T15" fmla="*/ 55 h 66"/>
                <a:gd name="T16" fmla="*/ 52 w 58"/>
                <a:gd name="T17" fmla="*/ 52 h 66"/>
                <a:gd name="T18" fmla="*/ 52 w 58"/>
                <a:gd name="T19" fmla="*/ 50 h 66"/>
                <a:gd name="T20" fmla="*/ 49 w 58"/>
                <a:gd name="T21" fmla="*/ 43 h 66"/>
                <a:gd name="T22" fmla="*/ 47 w 58"/>
                <a:gd name="T23" fmla="*/ 39 h 66"/>
                <a:gd name="T24" fmla="*/ 47 w 58"/>
                <a:gd name="T25" fmla="*/ 38 h 66"/>
                <a:gd name="T26" fmla="*/ 47 w 58"/>
                <a:gd name="T27" fmla="*/ 36 h 66"/>
                <a:gd name="T28" fmla="*/ 47 w 58"/>
                <a:gd name="T29" fmla="*/ 35 h 66"/>
                <a:gd name="T30" fmla="*/ 46 w 58"/>
                <a:gd name="T31" fmla="*/ 33 h 66"/>
                <a:gd name="T32" fmla="*/ 44 w 58"/>
                <a:gd name="T33" fmla="*/ 27 h 66"/>
                <a:gd name="T34" fmla="*/ 44 w 58"/>
                <a:gd name="T35" fmla="*/ 27 h 66"/>
                <a:gd name="T36" fmla="*/ 43 w 58"/>
                <a:gd name="T37" fmla="*/ 25 h 66"/>
                <a:gd name="T38" fmla="*/ 43 w 58"/>
                <a:gd name="T39" fmla="*/ 23 h 66"/>
                <a:gd name="T40" fmla="*/ 43 w 58"/>
                <a:gd name="T41" fmla="*/ 22 h 66"/>
                <a:gd name="T42" fmla="*/ 41 w 58"/>
                <a:gd name="T43" fmla="*/ 20 h 66"/>
                <a:gd name="T44" fmla="*/ 41 w 58"/>
                <a:gd name="T45" fmla="*/ 19 h 66"/>
                <a:gd name="T46" fmla="*/ 41 w 58"/>
                <a:gd name="T47" fmla="*/ 17 h 66"/>
                <a:gd name="T48" fmla="*/ 39 w 58"/>
                <a:gd name="T49" fmla="*/ 14 h 66"/>
                <a:gd name="T50" fmla="*/ 39 w 58"/>
                <a:gd name="T51" fmla="*/ 14 h 66"/>
                <a:gd name="T52" fmla="*/ 38 w 58"/>
                <a:gd name="T53" fmla="*/ 12 h 66"/>
                <a:gd name="T54" fmla="*/ 38 w 58"/>
                <a:gd name="T55" fmla="*/ 11 h 66"/>
                <a:gd name="T56" fmla="*/ 38 w 58"/>
                <a:gd name="T57" fmla="*/ 9 h 66"/>
                <a:gd name="T58" fmla="*/ 38 w 58"/>
                <a:gd name="T59" fmla="*/ 8 h 66"/>
                <a:gd name="T60" fmla="*/ 36 w 58"/>
                <a:gd name="T61" fmla="*/ 6 h 66"/>
                <a:gd name="T62" fmla="*/ 36 w 58"/>
                <a:gd name="T63" fmla="*/ 3 h 66"/>
                <a:gd name="T64" fmla="*/ 35 w 58"/>
                <a:gd name="T65" fmla="*/ 1 h 66"/>
                <a:gd name="T66" fmla="*/ 0 w 58"/>
                <a:gd name="T6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" h="66">
                  <a:moveTo>
                    <a:pt x="0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57" y="66"/>
                  </a:lnTo>
                  <a:lnTo>
                    <a:pt x="57" y="65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5" y="60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4" y="57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2" y="50"/>
                  </a:lnTo>
                  <a:lnTo>
                    <a:pt x="52" y="49"/>
                  </a:lnTo>
                  <a:lnTo>
                    <a:pt x="49" y="43"/>
                  </a:lnTo>
                  <a:lnTo>
                    <a:pt x="49" y="43"/>
                  </a:lnTo>
                  <a:lnTo>
                    <a:pt x="47" y="39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7" y="36"/>
                  </a:lnTo>
                  <a:lnTo>
                    <a:pt x="47" y="36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6" y="33"/>
                  </a:lnTo>
                  <a:lnTo>
                    <a:pt x="46" y="33"/>
                  </a:lnTo>
                  <a:lnTo>
                    <a:pt x="46" y="31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3" y="25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39" y="16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2"/>
                  </a:lnTo>
                  <a:lnTo>
                    <a:pt x="38" y="12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6" y="3"/>
                  </a:lnTo>
                  <a:lnTo>
                    <a:pt x="35" y="3"/>
                  </a:lnTo>
                  <a:lnTo>
                    <a:pt x="35" y="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Rectangle 18"/>
            <p:cNvSpPr>
              <a:spLocks noChangeArrowheads="1"/>
            </p:cNvSpPr>
            <p:nvPr/>
          </p:nvSpPr>
          <p:spPr bwMode="auto">
            <a:xfrm>
              <a:off x="3018" y="1603"/>
              <a:ext cx="66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Rectangle 19"/>
            <p:cNvSpPr>
              <a:spLocks noChangeArrowheads="1"/>
            </p:cNvSpPr>
            <p:nvPr/>
          </p:nvSpPr>
          <p:spPr bwMode="auto">
            <a:xfrm>
              <a:off x="3018" y="1718"/>
              <a:ext cx="66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20"/>
            <p:cNvSpPr>
              <a:spLocks/>
            </p:cNvSpPr>
            <p:nvPr/>
          </p:nvSpPr>
          <p:spPr bwMode="auto">
            <a:xfrm>
              <a:off x="3018" y="1832"/>
              <a:ext cx="66" cy="41"/>
            </a:xfrm>
            <a:custGeom>
              <a:avLst/>
              <a:gdLst>
                <a:gd name="T0" fmla="*/ 0 w 66"/>
                <a:gd name="T1" fmla="*/ 41 h 41"/>
                <a:gd name="T2" fmla="*/ 3 w 66"/>
                <a:gd name="T3" fmla="*/ 40 h 41"/>
                <a:gd name="T4" fmla="*/ 3 w 66"/>
                <a:gd name="T5" fmla="*/ 40 h 41"/>
                <a:gd name="T6" fmla="*/ 3 w 66"/>
                <a:gd name="T7" fmla="*/ 40 h 41"/>
                <a:gd name="T8" fmla="*/ 4 w 66"/>
                <a:gd name="T9" fmla="*/ 40 h 41"/>
                <a:gd name="T10" fmla="*/ 6 w 66"/>
                <a:gd name="T11" fmla="*/ 40 h 41"/>
                <a:gd name="T12" fmla="*/ 7 w 66"/>
                <a:gd name="T13" fmla="*/ 40 h 41"/>
                <a:gd name="T14" fmla="*/ 11 w 66"/>
                <a:gd name="T15" fmla="*/ 38 h 41"/>
                <a:gd name="T16" fmla="*/ 11 w 66"/>
                <a:gd name="T17" fmla="*/ 38 h 41"/>
                <a:gd name="T18" fmla="*/ 11 w 66"/>
                <a:gd name="T19" fmla="*/ 38 h 41"/>
                <a:gd name="T20" fmla="*/ 11 w 66"/>
                <a:gd name="T21" fmla="*/ 38 h 41"/>
                <a:gd name="T22" fmla="*/ 14 w 66"/>
                <a:gd name="T23" fmla="*/ 37 h 41"/>
                <a:gd name="T24" fmla="*/ 15 w 66"/>
                <a:gd name="T25" fmla="*/ 37 h 41"/>
                <a:gd name="T26" fmla="*/ 15 w 66"/>
                <a:gd name="T27" fmla="*/ 37 h 41"/>
                <a:gd name="T28" fmla="*/ 17 w 66"/>
                <a:gd name="T29" fmla="*/ 37 h 41"/>
                <a:gd name="T30" fmla="*/ 17 w 66"/>
                <a:gd name="T31" fmla="*/ 37 h 41"/>
                <a:gd name="T32" fmla="*/ 19 w 66"/>
                <a:gd name="T33" fmla="*/ 35 h 41"/>
                <a:gd name="T34" fmla="*/ 22 w 66"/>
                <a:gd name="T35" fmla="*/ 35 h 41"/>
                <a:gd name="T36" fmla="*/ 22 w 66"/>
                <a:gd name="T37" fmla="*/ 35 h 41"/>
                <a:gd name="T38" fmla="*/ 22 w 66"/>
                <a:gd name="T39" fmla="*/ 35 h 41"/>
                <a:gd name="T40" fmla="*/ 23 w 66"/>
                <a:gd name="T41" fmla="*/ 35 h 41"/>
                <a:gd name="T42" fmla="*/ 25 w 66"/>
                <a:gd name="T43" fmla="*/ 33 h 41"/>
                <a:gd name="T44" fmla="*/ 27 w 66"/>
                <a:gd name="T45" fmla="*/ 33 h 41"/>
                <a:gd name="T46" fmla="*/ 27 w 66"/>
                <a:gd name="T47" fmla="*/ 33 h 41"/>
                <a:gd name="T48" fmla="*/ 28 w 66"/>
                <a:gd name="T49" fmla="*/ 33 h 41"/>
                <a:gd name="T50" fmla="*/ 30 w 66"/>
                <a:gd name="T51" fmla="*/ 32 h 41"/>
                <a:gd name="T52" fmla="*/ 30 w 66"/>
                <a:gd name="T53" fmla="*/ 32 h 41"/>
                <a:gd name="T54" fmla="*/ 31 w 66"/>
                <a:gd name="T55" fmla="*/ 32 h 41"/>
                <a:gd name="T56" fmla="*/ 33 w 66"/>
                <a:gd name="T57" fmla="*/ 32 h 41"/>
                <a:gd name="T58" fmla="*/ 33 w 66"/>
                <a:gd name="T59" fmla="*/ 32 h 41"/>
                <a:gd name="T60" fmla="*/ 34 w 66"/>
                <a:gd name="T61" fmla="*/ 30 h 41"/>
                <a:gd name="T62" fmla="*/ 36 w 66"/>
                <a:gd name="T63" fmla="*/ 30 h 41"/>
                <a:gd name="T64" fmla="*/ 38 w 66"/>
                <a:gd name="T65" fmla="*/ 30 h 41"/>
                <a:gd name="T66" fmla="*/ 41 w 66"/>
                <a:gd name="T67" fmla="*/ 29 h 41"/>
                <a:gd name="T68" fmla="*/ 42 w 66"/>
                <a:gd name="T69" fmla="*/ 29 h 41"/>
                <a:gd name="T70" fmla="*/ 44 w 66"/>
                <a:gd name="T71" fmla="*/ 27 h 41"/>
                <a:gd name="T72" fmla="*/ 46 w 66"/>
                <a:gd name="T73" fmla="*/ 27 h 41"/>
                <a:gd name="T74" fmla="*/ 49 w 66"/>
                <a:gd name="T75" fmla="*/ 25 h 41"/>
                <a:gd name="T76" fmla="*/ 49 w 66"/>
                <a:gd name="T77" fmla="*/ 25 h 41"/>
                <a:gd name="T78" fmla="*/ 49 w 66"/>
                <a:gd name="T79" fmla="*/ 25 h 41"/>
                <a:gd name="T80" fmla="*/ 49 w 66"/>
                <a:gd name="T81" fmla="*/ 25 h 41"/>
                <a:gd name="T82" fmla="*/ 52 w 66"/>
                <a:gd name="T83" fmla="*/ 25 h 41"/>
                <a:gd name="T84" fmla="*/ 52 w 66"/>
                <a:gd name="T85" fmla="*/ 24 h 41"/>
                <a:gd name="T86" fmla="*/ 53 w 66"/>
                <a:gd name="T87" fmla="*/ 24 h 41"/>
                <a:gd name="T88" fmla="*/ 55 w 66"/>
                <a:gd name="T89" fmla="*/ 24 h 41"/>
                <a:gd name="T90" fmla="*/ 57 w 66"/>
                <a:gd name="T91" fmla="*/ 22 h 41"/>
                <a:gd name="T92" fmla="*/ 58 w 66"/>
                <a:gd name="T93" fmla="*/ 22 h 41"/>
                <a:gd name="T94" fmla="*/ 58 w 66"/>
                <a:gd name="T95" fmla="*/ 22 h 41"/>
                <a:gd name="T96" fmla="*/ 60 w 66"/>
                <a:gd name="T97" fmla="*/ 22 h 41"/>
                <a:gd name="T98" fmla="*/ 60 w 66"/>
                <a:gd name="T99" fmla="*/ 22 h 41"/>
                <a:gd name="T100" fmla="*/ 60 w 66"/>
                <a:gd name="T101" fmla="*/ 21 h 41"/>
                <a:gd name="T102" fmla="*/ 61 w 66"/>
                <a:gd name="T103" fmla="*/ 21 h 41"/>
                <a:gd name="T104" fmla="*/ 63 w 66"/>
                <a:gd name="T105" fmla="*/ 21 h 41"/>
                <a:gd name="T106" fmla="*/ 63 w 66"/>
                <a:gd name="T107" fmla="*/ 21 h 41"/>
                <a:gd name="T108" fmla="*/ 63 w 66"/>
                <a:gd name="T109" fmla="*/ 21 h 41"/>
                <a:gd name="T110" fmla="*/ 66 w 66"/>
                <a:gd name="T111" fmla="*/ 19 h 41"/>
                <a:gd name="T112" fmla="*/ 66 w 66"/>
                <a:gd name="T113" fmla="*/ 19 h 41"/>
                <a:gd name="T114" fmla="*/ 66 w 66"/>
                <a:gd name="T115" fmla="*/ 0 h 41"/>
                <a:gd name="T116" fmla="*/ 0 w 66"/>
                <a:gd name="T117" fmla="*/ 0 h 41"/>
                <a:gd name="T118" fmla="*/ 0 w 66"/>
                <a:gd name="T119" fmla="*/ 41 h 41"/>
                <a:gd name="T120" fmla="*/ 0 w 66"/>
                <a:gd name="T1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1">
                  <a:moveTo>
                    <a:pt x="0" y="41"/>
                  </a:move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4" y="40"/>
                  </a:lnTo>
                  <a:lnTo>
                    <a:pt x="6" y="40"/>
                  </a:lnTo>
                  <a:lnTo>
                    <a:pt x="7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4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9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3" y="35"/>
                  </a:lnTo>
                  <a:lnTo>
                    <a:pt x="25" y="33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8" y="33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1" y="32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4" y="30"/>
                  </a:lnTo>
                  <a:lnTo>
                    <a:pt x="36" y="30"/>
                  </a:lnTo>
                  <a:lnTo>
                    <a:pt x="38" y="30"/>
                  </a:lnTo>
                  <a:lnTo>
                    <a:pt x="41" y="29"/>
                  </a:lnTo>
                  <a:lnTo>
                    <a:pt x="42" y="29"/>
                  </a:lnTo>
                  <a:lnTo>
                    <a:pt x="44" y="27"/>
                  </a:lnTo>
                  <a:lnTo>
                    <a:pt x="46" y="27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52" y="25"/>
                  </a:lnTo>
                  <a:lnTo>
                    <a:pt x="52" y="24"/>
                  </a:lnTo>
                  <a:lnTo>
                    <a:pt x="53" y="24"/>
                  </a:lnTo>
                  <a:lnTo>
                    <a:pt x="55" y="24"/>
                  </a:lnTo>
                  <a:lnTo>
                    <a:pt x="57" y="22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1"/>
                  </a:lnTo>
                  <a:lnTo>
                    <a:pt x="61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Rectangle 21"/>
            <p:cNvSpPr>
              <a:spLocks noChangeArrowheads="1"/>
            </p:cNvSpPr>
            <p:nvPr/>
          </p:nvSpPr>
          <p:spPr bwMode="auto">
            <a:xfrm>
              <a:off x="2903" y="1603"/>
              <a:ext cx="69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Rectangle 22"/>
            <p:cNvSpPr>
              <a:spLocks noChangeArrowheads="1"/>
            </p:cNvSpPr>
            <p:nvPr/>
          </p:nvSpPr>
          <p:spPr bwMode="auto">
            <a:xfrm>
              <a:off x="2903" y="1718"/>
              <a:ext cx="69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1" name="Freeform 23"/>
            <p:cNvSpPr>
              <a:spLocks/>
            </p:cNvSpPr>
            <p:nvPr/>
          </p:nvSpPr>
          <p:spPr bwMode="auto">
            <a:xfrm>
              <a:off x="2903" y="1832"/>
              <a:ext cx="69" cy="57"/>
            </a:xfrm>
            <a:custGeom>
              <a:avLst/>
              <a:gdLst>
                <a:gd name="T0" fmla="*/ 2 w 43"/>
                <a:gd name="T1" fmla="*/ 36 h 36"/>
                <a:gd name="T2" fmla="*/ 3 w 43"/>
                <a:gd name="T3" fmla="*/ 36 h 36"/>
                <a:gd name="T4" fmla="*/ 5 w 43"/>
                <a:gd name="T5" fmla="*/ 36 h 36"/>
                <a:gd name="T6" fmla="*/ 6 w 43"/>
                <a:gd name="T7" fmla="*/ 36 h 36"/>
                <a:gd name="T8" fmla="*/ 8 w 43"/>
                <a:gd name="T9" fmla="*/ 36 h 36"/>
                <a:gd name="T10" fmla="*/ 8 w 43"/>
                <a:gd name="T11" fmla="*/ 36 h 36"/>
                <a:gd name="T12" fmla="*/ 10 w 43"/>
                <a:gd name="T13" fmla="*/ 36 h 36"/>
                <a:gd name="T14" fmla="*/ 10 w 43"/>
                <a:gd name="T15" fmla="*/ 36 h 36"/>
                <a:gd name="T16" fmla="*/ 11 w 43"/>
                <a:gd name="T17" fmla="*/ 36 h 36"/>
                <a:gd name="T18" fmla="*/ 12 w 43"/>
                <a:gd name="T19" fmla="*/ 36 h 36"/>
                <a:gd name="T20" fmla="*/ 13 w 43"/>
                <a:gd name="T21" fmla="*/ 36 h 36"/>
                <a:gd name="T22" fmla="*/ 14 w 43"/>
                <a:gd name="T23" fmla="*/ 36 h 36"/>
                <a:gd name="T24" fmla="*/ 16 w 43"/>
                <a:gd name="T25" fmla="*/ 35 h 36"/>
                <a:gd name="T26" fmla="*/ 16 w 43"/>
                <a:gd name="T27" fmla="*/ 35 h 36"/>
                <a:gd name="T28" fmla="*/ 16 w 43"/>
                <a:gd name="T29" fmla="*/ 35 h 36"/>
                <a:gd name="T30" fmla="*/ 18 w 43"/>
                <a:gd name="T31" fmla="*/ 35 h 36"/>
                <a:gd name="T32" fmla="*/ 18 w 43"/>
                <a:gd name="T33" fmla="*/ 35 h 36"/>
                <a:gd name="T34" fmla="*/ 18 w 43"/>
                <a:gd name="T35" fmla="*/ 35 h 36"/>
                <a:gd name="T36" fmla="*/ 19 w 43"/>
                <a:gd name="T37" fmla="*/ 35 h 36"/>
                <a:gd name="T38" fmla="*/ 20 w 43"/>
                <a:gd name="T39" fmla="*/ 35 h 36"/>
                <a:gd name="T40" fmla="*/ 21 w 43"/>
                <a:gd name="T41" fmla="*/ 35 h 36"/>
                <a:gd name="T42" fmla="*/ 22 w 43"/>
                <a:gd name="T43" fmla="*/ 35 h 36"/>
                <a:gd name="T44" fmla="*/ 23 w 43"/>
                <a:gd name="T45" fmla="*/ 35 h 36"/>
                <a:gd name="T46" fmla="*/ 24 w 43"/>
                <a:gd name="T47" fmla="*/ 35 h 36"/>
                <a:gd name="T48" fmla="*/ 25 w 43"/>
                <a:gd name="T49" fmla="*/ 35 h 36"/>
                <a:gd name="T50" fmla="*/ 27 w 43"/>
                <a:gd name="T51" fmla="*/ 34 h 36"/>
                <a:gd name="T52" fmla="*/ 27 w 43"/>
                <a:gd name="T53" fmla="*/ 34 h 36"/>
                <a:gd name="T54" fmla="*/ 30 w 43"/>
                <a:gd name="T55" fmla="*/ 34 h 36"/>
                <a:gd name="T56" fmla="*/ 30 w 43"/>
                <a:gd name="T57" fmla="*/ 34 h 36"/>
                <a:gd name="T58" fmla="*/ 30 w 43"/>
                <a:gd name="T59" fmla="*/ 34 h 36"/>
                <a:gd name="T60" fmla="*/ 32 w 43"/>
                <a:gd name="T61" fmla="*/ 34 h 36"/>
                <a:gd name="T62" fmla="*/ 32 w 43"/>
                <a:gd name="T63" fmla="*/ 34 h 36"/>
                <a:gd name="T64" fmla="*/ 32 w 43"/>
                <a:gd name="T65" fmla="*/ 34 h 36"/>
                <a:gd name="T66" fmla="*/ 32 w 43"/>
                <a:gd name="T67" fmla="*/ 34 h 36"/>
                <a:gd name="T68" fmla="*/ 35 w 43"/>
                <a:gd name="T69" fmla="*/ 33 h 36"/>
                <a:gd name="T70" fmla="*/ 35 w 43"/>
                <a:gd name="T71" fmla="*/ 33 h 36"/>
                <a:gd name="T72" fmla="*/ 43 w 43"/>
                <a:gd name="T73" fmla="*/ 32 h 36"/>
                <a:gd name="T74" fmla="*/ 43 w 43"/>
                <a:gd name="T75" fmla="*/ 0 h 36"/>
                <a:gd name="T76" fmla="*/ 0 w 43"/>
                <a:gd name="T77" fmla="*/ 0 h 36"/>
                <a:gd name="T78" fmla="*/ 0 w 43"/>
                <a:gd name="T79" fmla="*/ 36 h 36"/>
                <a:gd name="T80" fmla="*/ 2 w 43"/>
                <a:gd name="T8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36">
                  <a:moveTo>
                    <a:pt x="2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4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7" y="33"/>
                    <a:pt x="40" y="33"/>
                    <a:pt x="43" y="3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2" y="36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2" name="Rectangle 24"/>
            <p:cNvSpPr>
              <a:spLocks noChangeArrowheads="1"/>
            </p:cNvSpPr>
            <p:nvPr/>
          </p:nvSpPr>
          <p:spPr bwMode="auto">
            <a:xfrm>
              <a:off x="2791" y="1603"/>
              <a:ext cx="66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3" name="Rectangle 25"/>
            <p:cNvSpPr>
              <a:spLocks noChangeArrowheads="1"/>
            </p:cNvSpPr>
            <p:nvPr/>
          </p:nvSpPr>
          <p:spPr bwMode="auto">
            <a:xfrm>
              <a:off x="2791" y="1718"/>
              <a:ext cx="66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4" name="Freeform 26"/>
            <p:cNvSpPr>
              <a:spLocks/>
            </p:cNvSpPr>
            <p:nvPr/>
          </p:nvSpPr>
          <p:spPr bwMode="auto">
            <a:xfrm>
              <a:off x="2791" y="1832"/>
              <a:ext cx="66" cy="57"/>
            </a:xfrm>
            <a:custGeom>
              <a:avLst/>
              <a:gdLst>
                <a:gd name="T0" fmla="*/ 0 w 42"/>
                <a:gd name="T1" fmla="*/ 32 h 36"/>
                <a:gd name="T2" fmla="*/ 0 w 42"/>
                <a:gd name="T3" fmla="*/ 32 h 36"/>
                <a:gd name="T4" fmla="*/ 0 w 42"/>
                <a:gd name="T5" fmla="*/ 32 h 36"/>
                <a:gd name="T6" fmla="*/ 0 w 42"/>
                <a:gd name="T7" fmla="*/ 32 h 36"/>
                <a:gd name="T8" fmla="*/ 0 w 42"/>
                <a:gd name="T9" fmla="*/ 32 h 36"/>
                <a:gd name="T10" fmla="*/ 3 w 42"/>
                <a:gd name="T11" fmla="*/ 33 h 36"/>
                <a:gd name="T12" fmla="*/ 3 w 42"/>
                <a:gd name="T13" fmla="*/ 33 h 36"/>
                <a:gd name="T14" fmla="*/ 3 w 42"/>
                <a:gd name="T15" fmla="*/ 33 h 36"/>
                <a:gd name="T16" fmla="*/ 5 w 42"/>
                <a:gd name="T17" fmla="*/ 33 h 36"/>
                <a:gd name="T18" fmla="*/ 5 w 42"/>
                <a:gd name="T19" fmla="*/ 33 h 36"/>
                <a:gd name="T20" fmla="*/ 5 w 42"/>
                <a:gd name="T21" fmla="*/ 33 h 36"/>
                <a:gd name="T22" fmla="*/ 8 w 42"/>
                <a:gd name="T23" fmla="*/ 33 h 36"/>
                <a:gd name="T24" fmla="*/ 8 w 42"/>
                <a:gd name="T25" fmla="*/ 33 h 36"/>
                <a:gd name="T26" fmla="*/ 8 w 42"/>
                <a:gd name="T27" fmla="*/ 33 h 36"/>
                <a:gd name="T28" fmla="*/ 10 w 42"/>
                <a:gd name="T29" fmla="*/ 34 h 36"/>
                <a:gd name="T30" fmla="*/ 10 w 42"/>
                <a:gd name="T31" fmla="*/ 34 h 36"/>
                <a:gd name="T32" fmla="*/ 11 w 42"/>
                <a:gd name="T33" fmla="*/ 34 h 36"/>
                <a:gd name="T34" fmla="*/ 13 w 42"/>
                <a:gd name="T35" fmla="*/ 34 h 36"/>
                <a:gd name="T36" fmla="*/ 13 w 42"/>
                <a:gd name="T37" fmla="*/ 34 h 36"/>
                <a:gd name="T38" fmla="*/ 15 w 42"/>
                <a:gd name="T39" fmla="*/ 34 h 36"/>
                <a:gd name="T40" fmla="*/ 16 w 42"/>
                <a:gd name="T41" fmla="*/ 34 h 36"/>
                <a:gd name="T42" fmla="*/ 16 w 42"/>
                <a:gd name="T43" fmla="*/ 34 h 36"/>
                <a:gd name="T44" fmla="*/ 17 w 42"/>
                <a:gd name="T45" fmla="*/ 34 h 36"/>
                <a:gd name="T46" fmla="*/ 17 w 42"/>
                <a:gd name="T47" fmla="*/ 35 h 36"/>
                <a:gd name="T48" fmla="*/ 17 w 42"/>
                <a:gd name="T49" fmla="*/ 35 h 36"/>
                <a:gd name="T50" fmla="*/ 19 w 42"/>
                <a:gd name="T51" fmla="*/ 35 h 36"/>
                <a:gd name="T52" fmla="*/ 19 w 42"/>
                <a:gd name="T53" fmla="*/ 35 h 36"/>
                <a:gd name="T54" fmla="*/ 20 w 42"/>
                <a:gd name="T55" fmla="*/ 35 h 36"/>
                <a:gd name="T56" fmla="*/ 21 w 42"/>
                <a:gd name="T57" fmla="*/ 35 h 36"/>
                <a:gd name="T58" fmla="*/ 21 w 42"/>
                <a:gd name="T59" fmla="*/ 35 h 36"/>
                <a:gd name="T60" fmla="*/ 22 w 42"/>
                <a:gd name="T61" fmla="*/ 35 h 36"/>
                <a:gd name="T62" fmla="*/ 22 w 42"/>
                <a:gd name="T63" fmla="*/ 35 h 36"/>
                <a:gd name="T64" fmla="*/ 24 w 42"/>
                <a:gd name="T65" fmla="*/ 35 h 36"/>
                <a:gd name="T66" fmla="*/ 25 w 42"/>
                <a:gd name="T67" fmla="*/ 35 h 36"/>
                <a:gd name="T68" fmla="*/ 42 w 42"/>
                <a:gd name="T69" fmla="*/ 36 h 36"/>
                <a:gd name="T70" fmla="*/ 42 w 42"/>
                <a:gd name="T71" fmla="*/ 0 h 36"/>
                <a:gd name="T72" fmla="*/ 0 w 42"/>
                <a:gd name="T73" fmla="*/ 0 h 36"/>
                <a:gd name="T74" fmla="*/ 0 w 42"/>
                <a:gd name="T7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36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0" y="36"/>
                    <a:pt x="36" y="36"/>
                    <a:pt x="42" y="3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5" name="Rectangle 27"/>
            <p:cNvSpPr>
              <a:spLocks noChangeArrowheads="1"/>
            </p:cNvSpPr>
            <p:nvPr/>
          </p:nvSpPr>
          <p:spPr bwMode="auto">
            <a:xfrm>
              <a:off x="2676" y="1603"/>
              <a:ext cx="67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6" name="Rectangle 28"/>
            <p:cNvSpPr>
              <a:spLocks noChangeArrowheads="1"/>
            </p:cNvSpPr>
            <p:nvPr/>
          </p:nvSpPr>
          <p:spPr bwMode="auto">
            <a:xfrm>
              <a:off x="2676" y="1718"/>
              <a:ext cx="67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7" name="Freeform 29"/>
            <p:cNvSpPr>
              <a:spLocks/>
            </p:cNvSpPr>
            <p:nvPr/>
          </p:nvSpPr>
          <p:spPr bwMode="auto">
            <a:xfrm>
              <a:off x="2676" y="1832"/>
              <a:ext cx="67" cy="41"/>
            </a:xfrm>
            <a:custGeom>
              <a:avLst/>
              <a:gdLst>
                <a:gd name="T0" fmla="*/ 2 w 67"/>
                <a:gd name="T1" fmla="*/ 19 h 41"/>
                <a:gd name="T2" fmla="*/ 5 w 67"/>
                <a:gd name="T3" fmla="*/ 21 h 41"/>
                <a:gd name="T4" fmla="*/ 7 w 67"/>
                <a:gd name="T5" fmla="*/ 21 h 41"/>
                <a:gd name="T6" fmla="*/ 10 w 67"/>
                <a:gd name="T7" fmla="*/ 22 h 41"/>
                <a:gd name="T8" fmla="*/ 10 w 67"/>
                <a:gd name="T9" fmla="*/ 22 h 41"/>
                <a:gd name="T10" fmla="*/ 13 w 67"/>
                <a:gd name="T11" fmla="*/ 24 h 41"/>
                <a:gd name="T12" fmla="*/ 15 w 67"/>
                <a:gd name="T13" fmla="*/ 24 h 41"/>
                <a:gd name="T14" fmla="*/ 16 w 67"/>
                <a:gd name="T15" fmla="*/ 25 h 41"/>
                <a:gd name="T16" fmla="*/ 19 w 67"/>
                <a:gd name="T17" fmla="*/ 25 h 41"/>
                <a:gd name="T18" fmla="*/ 23 w 67"/>
                <a:gd name="T19" fmla="*/ 27 h 41"/>
                <a:gd name="T20" fmla="*/ 24 w 67"/>
                <a:gd name="T21" fmla="*/ 29 h 41"/>
                <a:gd name="T22" fmla="*/ 27 w 67"/>
                <a:gd name="T23" fmla="*/ 29 h 41"/>
                <a:gd name="T24" fmla="*/ 29 w 67"/>
                <a:gd name="T25" fmla="*/ 30 h 41"/>
                <a:gd name="T26" fmla="*/ 31 w 67"/>
                <a:gd name="T27" fmla="*/ 30 h 41"/>
                <a:gd name="T28" fmla="*/ 32 w 67"/>
                <a:gd name="T29" fmla="*/ 30 h 41"/>
                <a:gd name="T30" fmla="*/ 34 w 67"/>
                <a:gd name="T31" fmla="*/ 32 h 41"/>
                <a:gd name="T32" fmla="*/ 35 w 67"/>
                <a:gd name="T33" fmla="*/ 32 h 41"/>
                <a:gd name="T34" fmla="*/ 37 w 67"/>
                <a:gd name="T35" fmla="*/ 32 h 41"/>
                <a:gd name="T36" fmla="*/ 40 w 67"/>
                <a:gd name="T37" fmla="*/ 33 h 41"/>
                <a:gd name="T38" fmla="*/ 42 w 67"/>
                <a:gd name="T39" fmla="*/ 33 h 41"/>
                <a:gd name="T40" fmla="*/ 43 w 67"/>
                <a:gd name="T41" fmla="*/ 35 h 41"/>
                <a:gd name="T42" fmla="*/ 45 w 67"/>
                <a:gd name="T43" fmla="*/ 35 h 41"/>
                <a:gd name="T44" fmla="*/ 48 w 67"/>
                <a:gd name="T45" fmla="*/ 37 h 41"/>
                <a:gd name="T46" fmla="*/ 51 w 67"/>
                <a:gd name="T47" fmla="*/ 37 h 41"/>
                <a:gd name="T48" fmla="*/ 53 w 67"/>
                <a:gd name="T49" fmla="*/ 37 h 41"/>
                <a:gd name="T50" fmla="*/ 56 w 67"/>
                <a:gd name="T51" fmla="*/ 38 h 41"/>
                <a:gd name="T52" fmla="*/ 59 w 67"/>
                <a:gd name="T53" fmla="*/ 38 h 41"/>
                <a:gd name="T54" fmla="*/ 61 w 67"/>
                <a:gd name="T55" fmla="*/ 40 h 41"/>
                <a:gd name="T56" fmla="*/ 62 w 67"/>
                <a:gd name="T57" fmla="*/ 40 h 41"/>
                <a:gd name="T58" fmla="*/ 64 w 67"/>
                <a:gd name="T59" fmla="*/ 40 h 41"/>
                <a:gd name="T60" fmla="*/ 64 w 67"/>
                <a:gd name="T61" fmla="*/ 40 h 41"/>
                <a:gd name="T62" fmla="*/ 67 w 67"/>
                <a:gd name="T63" fmla="*/ 0 h 41"/>
                <a:gd name="T64" fmla="*/ 0 w 67"/>
                <a:gd name="T65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41">
                  <a:moveTo>
                    <a:pt x="0" y="19"/>
                  </a:move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5" y="24"/>
                  </a:lnTo>
                  <a:lnTo>
                    <a:pt x="16" y="25"/>
                  </a:lnTo>
                  <a:lnTo>
                    <a:pt x="16" y="25"/>
                  </a:lnTo>
                  <a:lnTo>
                    <a:pt x="18" y="25"/>
                  </a:lnTo>
                  <a:lnTo>
                    <a:pt x="19" y="25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4" y="27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27" y="29"/>
                  </a:lnTo>
                  <a:lnTo>
                    <a:pt x="27" y="2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2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7" y="32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40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3" y="33"/>
                  </a:lnTo>
                  <a:lnTo>
                    <a:pt x="43" y="35"/>
                  </a:lnTo>
                  <a:lnTo>
                    <a:pt x="45" y="35"/>
                  </a:lnTo>
                  <a:lnTo>
                    <a:pt x="45" y="35"/>
                  </a:lnTo>
                  <a:lnTo>
                    <a:pt x="48" y="35"/>
                  </a:lnTo>
                  <a:lnTo>
                    <a:pt x="48" y="37"/>
                  </a:lnTo>
                  <a:lnTo>
                    <a:pt x="50" y="37"/>
                  </a:lnTo>
                  <a:lnTo>
                    <a:pt x="51" y="37"/>
                  </a:lnTo>
                  <a:lnTo>
                    <a:pt x="53" y="37"/>
                  </a:lnTo>
                  <a:lnTo>
                    <a:pt x="53" y="37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57" y="38"/>
                  </a:lnTo>
                  <a:lnTo>
                    <a:pt x="59" y="38"/>
                  </a:lnTo>
                  <a:lnTo>
                    <a:pt x="59" y="40"/>
                  </a:lnTo>
                  <a:lnTo>
                    <a:pt x="61" y="40"/>
                  </a:lnTo>
                  <a:lnTo>
                    <a:pt x="61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7" y="41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8" name="Freeform 30"/>
            <p:cNvSpPr>
              <a:spLocks/>
            </p:cNvSpPr>
            <p:nvPr/>
          </p:nvSpPr>
          <p:spPr bwMode="auto">
            <a:xfrm>
              <a:off x="2614" y="1643"/>
              <a:ext cx="16" cy="29"/>
            </a:xfrm>
            <a:custGeom>
              <a:avLst/>
              <a:gdLst>
                <a:gd name="T0" fmla="*/ 16 w 16"/>
                <a:gd name="T1" fmla="*/ 0 h 29"/>
                <a:gd name="T2" fmla="*/ 15 w 16"/>
                <a:gd name="T3" fmla="*/ 0 h 29"/>
                <a:gd name="T4" fmla="*/ 15 w 16"/>
                <a:gd name="T5" fmla="*/ 0 h 29"/>
                <a:gd name="T6" fmla="*/ 15 w 16"/>
                <a:gd name="T7" fmla="*/ 2 h 29"/>
                <a:gd name="T8" fmla="*/ 15 w 16"/>
                <a:gd name="T9" fmla="*/ 2 h 29"/>
                <a:gd name="T10" fmla="*/ 13 w 16"/>
                <a:gd name="T11" fmla="*/ 3 h 29"/>
                <a:gd name="T12" fmla="*/ 13 w 16"/>
                <a:gd name="T13" fmla="*/ 3 h 29"/>
                <a:gd name="T14" fmla="*/ 13 w 16"/>
                <a:gd name="T15" fmla="*/ 3 h 29"/>
                <a:gd name="T16" fmla="*/ 13 w 16"/>
                <a:gd name="T17" fmla="*/ 5 h 29"/>
                <a:gd name="T18" fmla="*/ 12 w 16"/>
                <a:gd name="T19" fmla="*/ 6 h 29"/>
                <a:gd name="T20" fmla="*/ 12 w 16"/>
                <a:gd name="T21" fmla="*/ 6 h 29"/>
                <a:gd name="T22" fmla="*/ 12 w 16"/>
                <a:gd name="T23" fmla="*/ 6 h 29"/>
                <a:gd name="T24" fmla="*/ 12 w 16"/>
                <a:gd name="T25" fmla="*/ 8 h 29"/>
                <a:gd name="T26" fmla="*/ 10 w 16"/>
                <a:gd name="T27" fmla="*/ 8 h 29"/>
                <a:gd name="T28" fmla="*/ 10 w 16"/>
                <a:gd name="T29" fmla="*/ 10 h 29"/>
                <a:gd name="T30" fmla="*/ 10 w 16"/>
                <a:gd name="T31" fmla="*/ 11 h 29"/>
                <a:gd name="T32" fmla="*/ 8 w 16"/>
                <a:gd name="T33" fmla="*/ 11 h 29"/>
                <a:gd name="T34" fmla="*/ 8 w 16"/>
                <a:gd name="T35" fmla="*/ 11 h 29"/>
                <a:gd name="T36" fmla="*/ 8 w 16"/>
                <a:gd name="T37" fmla="*/ 11 h 29"/>
                <a:gd name="T38" fmla="*/ 8 w 16"/>
                <a:gd name="T39" fmla="*/ 13 h 29"/>
                <a:gd name="T40" fmla="*/ 8 w 16"/>
                <a:gd name="T41" fmla="*/ 13 h 29"/>
                <a:gd name="T42" fmla="*/ 7 w 16"/>
                <a:gd name="T43" fmla="*/ 14 h 29"/>
                <a:gd name="T44" fmla="*/ 7 w 16"/>
                <a:gd name="T45" fmla="*/ 16 h 29"/>
                <a:gd name="T46" fmla="*/ 5 w 16"/>
                <a:gd name="T47" fmla="*/ 17 h 29"/>
                <a:gd name="T48" fmla="*/ 5 w 16"/>
                <a:gd name="T49" fmla="*/ 17 h 29"/>
                <a:gd name="T50" fmla="*/ 5 w 16"/>
                <a:gd name="T51" fmla="*/ 17 h 29"/>
                <a:gd name="T52" fmla="*/ 5 w 16"/>
                <a:gd name="T53" fmla="*/ 17 h 29"/>
                <a:gd name="T54" fmla="*/ 4 w 16"/>
                <a:gd name="T55" fmla="*/ 21 h 29"/>
                <a:gd name="T56" fmla="*/ 4 w 16"/>
                <a:gd name="T57" fmla="*/ 21 h 29"/>
                <a:gd name="T58" fmla="*/ 4 w 16"/>
                <a:gd name="T59" fmla="*/ 22 h 29"/>
                <a:gd name="T60" fmla="*/ 2 w 16"/>
                <a:gd name="T61" fmla="*/ 22 h 29"/>
                <a:gd name="T62" fmla="*/ 2 w 16"/>
                <a:gd name="T63" fmla="*/ 25 h 29"/>
                <a:gd name="T64" fmla="*/ 0 w 16"/>
                <a:gd name="T65" fmla="*/ 27 h 29"/>
                <a:gd name="T66" fmla="*/ 0 w 16"/>
                <a:gd name="T67" fmla="*/ 27 h 29"/>
                <a:gd name="T68" fmla="*/ 0 w 16"/>
                <a:gd name="T69" fmla="*/ 29 h 29"/>
                <a:gd name="T70" fmla="*/ 16 w 16"/>
                <a:gd name="T71" fmla="*/ 29 h 29"/>
                <a:gd name="T72" fmla="*/ 16 w 16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" h="29">
                  <a:moveTo>
                    <a:pt x="16" y="0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16" y="2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19" name="Freeform 31"/>
            <p:cNvSpPr>
              <a:spLocks/>
            </p:cNvSpPr>
            <p:nvPr/>
          </p:nvSpPr>
          <p:spPr bwMode="auto">
            <a:xfrm>
              <a:off x="2570" y="1718"/>
              <a:ext cx="60" cy="66"/>
            </a:xfrm>
            <a:custGeom>
              <a:avLst/>
              <a:gdLst>
                <a:gd name="T0" fmla="*/ 24 w 60"/>
                <a:gd name="T1" fmla="*/ 1 h 66"/>
                <a:gd name="T2" fmla="*/ 24 w 60"/>
                <a:gd name="T3" fmla="*/ 1 h 66"/>
                <a:gd name="T4" fmla="*/ 24 w 60"/>
                <a:gd name="T5" fmla="*/ 3 h 66"/>
                <a:gd name="T6" fmla="*/ 22 w 60"/>
                <a:gd name="T7" fmla="*/ 4 h 66"/>
                <a:gd name="T8" fmla="*/ 22 w 60"/>
                <a:gd name="T9" fmla="*/ 6 h 66"/>
                <a:gd name="T10" fmla="*/ 22 w 60"/>
                <a:gd name="T11" fmla="*/ 8 h 66"/>
                <a:gd name="T12" fmla="*/ 21 w 60"/>
                <a:gd name="T13" fmla="*/ 9 h 66"/>
                <a:gd name="T14" fmla="*/ 21 w 60"/>
                <a:gd name="T15" fmla="*/ 11 h 66"/>
                <a:gd name="T16" fmla="*/ 21 w 60"/>
                <a:gd name="T17" fmla="*/ 12 h 66"/>
                <a:gd name="T18" fmla="*/ 19 w 60"/>
                <a:gd name="T19" fmla="*/ 14 h 66"/>
                <a:gd name="T20" fmla="*/ 19 w 60"/>
                <a:gd name="T21" fmla="*/ 14 h 66"/>
                <a:gd name="T22" fmla="*/ 19 w 60"/>
                <a:gd name="T23" fmla="*/ 17 h 66"/>
                <a:gd name="T24" fmla="*/ 17 w 60"/>
                <a:gd name="T25" fmla="*/ 19 h 66"/>
                <a:gd name="T26" fmla="*/ 17 w 60"/>
                <a:gd name="T27" fmla="*/ 20 h 66"/>
                <a:gd name="T28" fmla="*/ 16 w 60"/>
                <a:gd name="T29" fmla="*/ 22 h 66"/>
                <a:gd name="T30" fmla="*/ 16 w 60"/>
                <a:gd name="T31" fmla="*/ 23 h 66"/>
                <a:gd name="T32" fmla="*/ 16 w 60"/>
                <a:gd name="T33" fmla="*/ 23 h 66"/>
                <a:gd name="T34" fmla="*/ 16 w 60"/>
                <a:gd name="T35" fmla="*/ 27 h 66"/>
                <a:gd name="T36" fmla="*/ 14 w 60"/>
                <a:gd name="T37" fmla="*/ 27 h 66"/>
                <a:gd name="T38" fmla="*/ 14 w 60"/>
                <a:gd name="T39" fmla="*/ 30 h 66"/>
                <a:gd name="T40" fmla="*/ 14 w 60"/>
                <a:gd name="T41" fmla="*/ 30 h 66"/>
                <a:gd name="T42" fmla="*/ 13 w 60"/>
                <a:gd name="T43" fmla="*/ 31 h 66"/>
                <a:gd name="T44" fmla="*/ 13 w 60"/>
                <a:gd name="T45" fmla="*/ 33 h 66"/>
                <a:gd name="T46" fmla="*/ 13 w 60"/>
                <a:gd name="T47" fmla="*/ 35 h 66"/>
                <a:gd name="T48" fmla="*/ 11 w 60"/>
                <a:gd name="T49" fmla="*/ 36 h 66"/>
                <a:gd name="T50" fmla="*/ 11 w 60"/>
                <a:gd name="T51" fmla="*/ 38 h 66"/>
                <a:gd name="T52" fmla="*/ 10 w 60"/>
                <a:gd name="T53" fmla="*/ 39 h 66"/>
                <a:gd name="T54" fmla="*/ 10 w 60"/>
                <a:gd name="T55" fmla="*/ 41 h 66"/>
                <a:gd name="T56" fmla="*/ 10 w 60"/>
                <a:gd name="T57" fmla="*/ 43 h 66"/>
                <a:gd name="T58" fmla="*/ 10 w 60"/>
                <a:gd name="T59" fmla="*/ 44 h 66"/>
                <a:gd name="T60" fmla="*/ 8 w 60"/>
                <a:gd name="T61" fmla="*/ 46 h 66"/>
                <a:gd name="T62" fmla="*/ 6 w 60"/>
                <a:gd name="T63" fmla="*/ 50 h 66"/>
                <a:gd name="T64" fmla="*/ 6 w 60"/>
                <a:gd name="T65" fmla="*/ 52 h 66"/>
                <a:gd name="T66" fmla="*/ 6 w 60"/>
                <a:gd name="T67" fmla="*/ 52 h 66"/>
                <a:gd name="T68" fmla="*/ 5 w 60"/>
                <a:gd name="T69" fmla="*/ 55 h 66"/>
                <a:gd name="T70" fmla="*/ 5 w 60"/>
                <a:gd name="T71" fmla="*/ 55 h 66"/>
                <a:gd name="T72" fmla="*/ 3 w 60"/>
                <a:gd name="T73" fmla="*/ 58 h 66"/>
                <a:gd name="T74" fmla="*/ 3 w 60"/>
                <a:gd name="T75" fmla="*/ 58 h 66"/>
                <a:gd name="T76" fmla="*/ 3 w 60"/>
                <a:gd name="T77" fmla="*/ 60 h 66"/>
                <a:gd name="T78" fmla="*/ 2 w 60"/>
                <a:gd name="T79" fmla="*/ 63 h 66"/>
                <a:gd name="T80" fmla="*/ 2 w 60"/>
                <a:gd name="T81" fmla="*/ 63 h 66"/>
                <a:gd name="T82" fmla="*/ 2 w 60"/>
                <a:gd name="T83" fmla="*/ 66 h 66"/>
                <a:gd name="T84" fmla="*/ 0 w 60"/>
                <a:gd name="T85" fmla="*/ 66 h 66"/>
                <a:gd name="T86" fmla="*/ 60 w 60"/>
                <a:gd name="T8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" h="66">
                  <a:moveTo>
                    <a:pt x="25" y="0"/>
                  </a:move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5"/>
                  </a:lnTo>
                  <a:lnTo>
                    <a:pt x="16" y="27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10" y="41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4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6" y="49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54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5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60" y="66"/>
                  </a:lnTo>
                  <a:lnTo>
                    <a:pt x="6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0" name="Freeform 32"/>
            <p:cNvSpPr>
              <a:spLocks/>
            </p:cNvSpPr>
            <p:nvPr/>
          </p:nvSpPr>
          <p:spPr bwMode="auto">
            <a:xfrm>
              <a:off x="2803" y="1314"/>
              <a:ext cx="154" cy="308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8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1" name="Freeform 33"/>
            <p:cNvSpPr>
              <a:spLocks/>
            </p:cNvSpPr>
            <p:nvPr/>
          </p:nvSpPr>
          <p:spPr bwMode="auto">
            <a:xfrm>
              <a:off x="2803" y="1425"/>
              <a:ext cx="154" cy="107"/>
            </a:xfrm>
            <a:custGeom>
              <a:avLst/>
              <a:gdLst>
                <a:gd name="T0" fmla="*/ 154 w 154"/>
                <a:gd name="T1" fmla="*/ 29 h 107"/>
                <a:gd name="T2" fmla="*/ 154 w 154"/>
                <a:gd name="T3" fmla="*/ 0 h 107"/>
                <a:gd name="T4" fmla="*/ 0 w 154"/>
                <a:gd name="T5" fmla="*/ 0 h 107"/>
                <a:gd name="T6" fmla="*/ 0 w 154"/>
                <a:gd name="T7" fmla="*/ 107 h 107"/>
                <a:gd name="T8" fmla="*/ 154 w 154"/>
                <a:gd name="T9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7">
                  <a:moveTo>
                    <a:pt x="154" y="29"/>
                  </a:moveTo>
                  <a:lnTo>
                    <a:pt x="154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154" y="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2" name="Freeform 34"/>
            <p:cNvSpPr>
              <a:spLocks/>
            </p:cNvSpPr>
            <p:nvPr/>
          </p:nvSpPr>
          <p:spPr bwMode="auto">
            <a:xfrm>
              <a:off x="2553" y="1030"/>
              <a:ext cx="655" cy="432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F7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3" name="Freeform 35"/>
            <p:cNvSpPr>
              <a:spLocks/>
            </p:cNvSpPr>
            <p:nvPr/>
          </p:nvSpPr>
          <p:spPr bwMode="auto">
            <a:xfrm>
              <a:off x="2646" y="951"/>
              <a:ext cx="468" cy="351"/>
            </a:xfrm>
            <a:custGeom>
              <a:avLst/>
              <a:gdLst>
                <a:gd name="T0" fmla="*/ 145 w 295"/>
                <a:gd name="T1" fmla="*/ 83 h 221"/>
                <a:gd name="T2" fmla="*/ 255 w 295"/>
                <a:gd name="T3" fmla="*/ 166 h 221"/>
                <a:gd name="T4" fmla="*/ 280 w 295"/>
                <a:gd name="T5" fmla="*/ 169 h 221"/>
                <a:gd name="T6" fmla="*/ 151 w 295"/>
                <a:gd name="T7" fmla="*/ 0 h 221"/>
                <a:gd name="T8" fmla="*/ 15 w 295"/>
                <a:gd name="T9" fmla="*/ 164 h 221"/>
                <a:gd name="T10" fmla="*/ 39 w 295"/>
                <a:gd name="T11" fmla="*/ 164 h 221"/>
                <a:gd name="T12" fmla="*/ 145 w 295"/>
                <a:gd name="T13" fmla="*/ 8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1">
                  <a:moveTo>
                    <a:pt x="145" y="83"/>
                  </a:moveTo>
                  <a:cubicBezTo>
                    <a:pt x="215" y="83"/>
                    <a:pt x="251" y="123"/>
                    <a:pt x="255" y="166"/>
                  </a:cubicBezTo>
                  <a:cubicBezTo>
                    <a:pt x="258" y="209"/>
                    <a:pt x="265" y="201"/>
                    <a:pt x="280" y="169"/>
                  </a:cubicBezTo>
                  <a:cubicBezTo>
                    <a:pt x="295" y="137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1"/>
                    <a:pt x="30" y="208"/>
                    <a:pt x="39" y="164"/>
                  </a:cubicBezTo>
                  <a:cubicBezTo>
                    <a:pt x="49" y="120"/>
                    <a:pt x="69" y="85"/>
                    <a:pt x="145" y="83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4" name="Freeform 36"/>
            <p:cNvSpPr>
              <a:spLocks/>
            </p:cNvSpPr>
            <p:nvPr/>
          </p:nvSpPr>
          <p:spPr bwMode="auto">
            <a:xfrm>
              <a:off x="2675" y="882"/>
              <a:ext cx="411" cy="367"/>
            </a:xfrm>
            <a:custGeom>
              <a:avLst/>
              <a:gdLst>
                <a:gd name="T0" fmla="*/ 241 w 259"/>
                <a:gd name="T1" fmla="*/ 83 h 231"/>
                <a:gd name="T2" fmla="*/ 254 w 259"/>
                <a:gd name="T3" fmla="*/ 175 h 231"/>
                <a:gd name="T4" fmla="*/ 200 w 259"/>
                <a:gd name="T5" fmla="*/ 231 h 231"/>
                <a:gd name="T6" fmla="*/ 59 w 259"/>
                <a:gd name="T7" fmla="*/ 231 h 231"/>
                <a:gd name="T8" fmla="*/ 5 w 259"/>
                <a:gd name="T9" fmla="*/ 175 h 231"/>
                <a:gd name="T10" fmla="*/ 18 w 259"/>
                <a:gd name="T11" fmla="*/ 83 h 231"/>
                <a:gd name="T12" fmla="*/ 241 w 259"/>
                <a:gd name="T13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231">
                  <a:moveTo>
                    <a:pt x="241" y="83"/>
                  </a:moveTo>
                  <a:cubicBezTo>
                    <a:pt x="254" y="175"/>
                    <a:pt x="254" y="175"/>
                    <a:pt x="254" y="175"/>
                  </a:cubicBezTo>
                  <a:cubicBezTo>
                    <a:pt x="259" y="208"/>
                    <a:pt x="220" y="231"/>
                    <a:pt x="200" y="231"/>
                  </a:cubicBezTo>
                  <a:cubicBezTo>
                    <a:pt x="59" y="231"/>
                    <a:pt x="59" y="231"/>
                    <a:pt x="59" y="231"/>
                  </a:cubicBezTo>
                  <a:cubicBezTo>
                    <a:pt x="40" y="231"/>
                    <a:pt x="0" y="208"/>
                    <a:pt x="5" y="175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29" y="0"/>
                    <a:pt x="230" y="0"/>
                    <a:pt x="241" y="83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5" name="Oval 37"/>
            <p:cNvSpPr>
              <a:spLocks noChangeArrowheads="1"/>
            </p:cNvSpPr>
            <p:nvPr/>
          </p:nvSpPr>
          <p:spPr bwMode="auto">
            <a:xfrm>
              <a:off x="2597" y="1060"/>
              <a:ext cx="567" cy="207"/>
            </a:xfrm>
            <a:prstGeom prst="ellipse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6" name="Freeform 38"/>
            <p:cNvSpPr>
              <a:spLocks/>
            </p:cNvSpPr>
            <p:nvPr/>
          </p:nvSpPr>
          <p:spPr bwMode="auto">
            <a:xfrm>
              <a:off x="2692" y="1082"/>
              <a:ext cx="373" cy="359"/>
            </a:xfrm>
            <a:custGeom>
              <a:avLst/>
              <a:gdLst>
                <a:gd name="T0" fmla="*/ 119 w 235"/>
                <a:gd name="T1" fmla="*/ 0 h 226"/>
                <a:gd name="T2" fmla="*/ 227 w 235"/>
                <a:gd name="T3" fmla="*/ 128 h 226"/>
                <a:gd name="T4" fmla="*/ 119 w 235"/>
                <a:gd name="T5" fmla="*/ 226 h 226"/>
                <a:gd name="T6" fmla="*/ 10 w 235"/>
                <a:gd name="T7" fmla="*/ 132 h 226"/>
                <a:gd name="T8" fmla="*/ 119 w 235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26">
                  <a:moveTo>
                    <a:pt x="119" y="0"/>
                  </a:moveTo>
                  <a:cubicBezTo>
                    <a:pt x="209" y="0"/>
                    <a:pt x="235" y="69"/>
                    <a:pt x="227" y="128"/>
                  </a:cubicBezTo>
                  <a:cubicBezTo>
                    <a:pt x="220" y="189"/>
                    <a:pt x="178" y="226"/>
                    <a:pt x="119" y="226"/>
                  </a:cubicBezTo>
                  <a:cubicBezTo>
                    <a:pt x="61" y="226"/>
                    <a:pt x="20" y="190"/>
                    <a:pt x="10" y="132"/>
                  </a:cubicBezTo>
                  <a:cubicBezTo>
                    <a:pt x="0" y="71"/>
                    <a:pt x="25" y="0"/>
                    <a:pt x="11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7" name="Freeform 39"/>
            <p:cNvSpPr>
              <a:spLocks/>
            </p:cNvSpPr>
            <p:nvPr/>
          </p:nvSpPr>
          <p:spPr bwMode="auto">
            <a:xfrm>
              <a:off x="2881" y="1094"/>
              <a:ext cx="229" cy="368"/>
            </a:xfrm>
            <a:custGeom>
              <a:avLst/>
              <a:gdLst>
                <a:gd name="T0" fmla="*/ 120 w 144"/>
                <a:gd name="T1" fmla="*/ 34 h 232"/>
                <a:gd name="T2" fmla="*/ 0 w 144"/>
                <a:gd name="T3" fmla="*/ 232 h 232"/>
                <a:gd name="T4" fmla="*/ 0 w 144"/>
                <a:gd name="T5" fmla="*/ 3 h 232"/>
                <a:gd name="T6" fmla="*/ 82 w 144"/>
                <a:gd name="T7" fmla="*/ 13 h 232"/>
                <a:gd name="T8" fmla="*/ 120 w 144"/>
                <a:gd name="T9" fmla="*/ 3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32">
                  <a:moveTo>
                    <a:pt x="120" y="34"/>
                  </a:moveTo>
                  <a:cubicBezTo>
                    <a:pt x="144" y="115"/>
                    <a:pt x="80" y="232"/>
                    <a:pt x="0" y="2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0"/>
                    <a:pt x="64" y="2"/>
                    <a:pt x="82" y="13"/>
                  </a:cubicBezTo>
                  <a:cubicBezTo>
                    <a:pt x="95" y="21"/>
                    <a:pt x="109" y="29"/>
                    <a:pt x="12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8" name="Freeform 40"/>
            <p:cNvSpPr>
              <a:spLocks/>
            </p:cNvSpPr>
            <p:nvPr/>
          </p:nvSpPr>
          <p:spPr bwMode="auto">
            <a:xfrm>
              <a:off x="2756" y="917"/>
              <a:ext cx="250" cy="140"/>
            </a:xfrm>
            <a:custGeom>
              <a:avLst/>
              <a:gdLst>
                <a:gd name="T0" fmla="*/ 0 w 158"/>
                <a:gd name="T1" fmla="*/ 88 h 88"/>
                <a:gd name="T2" fmla="*/ 80 w 158"/>
                <a:gd name="T3" fmla="*/ 1 h 88"/>
                <a:gd name="T4" fmla="*/ 158 w 158"/>
                <a:gd name="T5" fmla="*/ 83 h 88"/>
                <a:gd name="T6" fmla="*/ 89 w 158"/>
                <a:gd name="T7" fmla="*/ 77 h 88"/>
                <a:gd name="T8" fmla="*/ 0 w 158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8">
                  <a:moveTo>
                    <a:pt x="0" y="88"/>
                  </a:moveTo>
                  <a:cubicBezTo>
                    <a:pt x="22" y="48"/>
                    <a:pt x="46" y="0"/>
                    <a:pt x="80" y="1"/>
                  </a:cubicBezTo>
                  <a:cubicBezTo>
                    <a:pt x="113" y="0"/>
                    <a:pt x="136" y="44"/>
                    <a:pt x="158" y="83"/>
                  </a:cubicBezTo>
                  <a:cubicBezTo>
                    <a:pt x="136" y="80"/>
                    <a:pt x="113" y="77"/>
                    <a:pt x="89" y="77"/>
                  </a:cubicBezTo>
                  <a:cubicBezTo>
                    <a:pt x="57" y="77"/>
                    <a:pt x="26" y="81"/>
                    <a:pt x="0" y="88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29" name="Freeform 41"/>
            <p:cNvSpPr>
              <a:spLocks/>
            </p:cNvSpPr>
            <p:nvPr/>
          </p:nvSpPr>
          <p:spPr bwMode="auto">
            <a:xfrm>
              <a:off x="2651" y="1074"/>
              <a:ext cx="440" cy="205"/>
            </a:xfrm>
            <a:custGeom>
              <a:avLst/>
              <a:gdLst>
                <a:gd name="T0" fmla="*/ 246 w 277"/>
                <a:gd name="T1" fmla="*/ 79 h 129"/>
                <a:gd name="T2" fmla="*/ 213 w 277"/>
                <a:gd name="T3" fmla="*/ 25 h 129"/>
                <a:gd name="T4" fmla="*/ 94 w 277"/>
                <a:gd name="T5" fmla="*/ 50 h 129"/>
                <a:gd name="T6" fmla="*/ 45 w 277"/>
                <a:gd name="T7" fmla="*/ 115 h 129"/>
                <a:gd name="T8" fmla="*/ 39 w 277"/>
                <a:gd name="T9" fmla="*/ 128 h 129"/>
                <a:gd name="T10" fmla="*/ 15 w 277"/>
                <a:gd name="T11" fmla="*/ 84 h 129"/>
                <a:gd name="T12" fmla="*/ 12 w 277"/>
                <a:gd name="T13" fmla="*/ 39 h 129"/>
                <a:gd name="T14" fmla="*/ 140 w 277"/>
                <a:gd name="T15" fmla="*/ 2 h 129"/>
                <a:gd name="T16" fmla="*/ 253 w 277"/>
                <a:gd name="T17" fmla="*/ 28 h 129"/>
                <a:gd name="T18" fmla="*/ 269 w 277"/>
                <a:gd name="T19" fmla="*/ 91 h 129"/>
                <a:gd name="T20" fmla="*/ 247 w 277"/>
                <a:gd name="T21" fmla="*/ 122 h 129"/>
                <a:gd name="T22" fmla="*/ 246 w 277"/>
                <a:gd name="T23" fmla="*/ 7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129">
                  <a:moveTo>
                    <a:pt x="246" y="79"/>
                  </a:moveTo>
                  <a:cubicBezTo>
                    <a:pt x="246" y="56"/>
                    <a:pt x="227" y="32"/>
                    <a:pt x="213" y="25"/>
                  </a:cubicBezTo>
                  <a:cubicBezTo>
                    <a:pt x="199" y="18"/>
                    <a:pt x="130" y="27"/>
                    <a:pt x="94" y="50"/>
                  </a:cubicBezTo>
                  <a:cubicBezTo>
                    <a:pt x="55" y="74"/>
                    <a:pt x="48" y="93"/>
                    <a:pt x="45" y="115"/>
                  </a:cubicBezTo>
                  <a:cubicBezTo>
                    <a:pt x="45" y="122"/>
                    <a:pt x="43" y="129"/>
                    <a:pt x="39" y="128"/>
                  </a:cubicBezTo>
                  <a:cubicBezTo>
                    <a:pt x="27" y="124"/>
                    <a:pt x="25" y="90"/>
                    <a:pt x="15" y="84"/>
                  </a:cubicBezTo>
                  <a:cubicBezTo>
                    <a:pt x="0" y="75"/>
                    <a:pt x="7" y="61"/>
                    <a:pt x="12" y="39"/>
                  </a:cubicBezTo>
                  <a:cubicBezTo>
                    <a:pt x="18" y="16"/>
                    <a:pt x="85" y="4"/>
                    <a:pt x="140" y="2"/>
                  </a:cubicBezTo>
                  <a:cubicBezTo>
                    <a:pt x="195" y="0"/>
                    <a:pt x="236" y="13"/>
                    <a:pt x="253" y="28"/>
                  </a:cubicBezTo>
                  <a:cubicBezTo>
                    <a:pt x="270" y="44"/>
                    <a:pt x="277" y="69"/>
                    <a:pt x="269" y="91"/>
                  </a:cubicBezTo>
                  <a:cubicBezTo>
                    <a:pt x="264" y="106"/>
                    <a:pt x="258" y="125"/>
                    <a:pt x="247" y="122"/>
                  </a:cubicBezTo>
                  <a:cubicBezTo>
                    <a:pt x="242" y="120"/>
                    <a:pt x="247" y="92"/>
                    <a:pt x="246" y="7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0" name="Freeform 42"/>
            <p:cNvSpPr>
              <a:spLocks/>
            </p:cNvSpPr>
            <p:nvPr/>
          </p:nvSpPr>
          <p:spPr bwMode="auto">
            <a:xfrm>
              <a:off x="3052" y="1176"/>
              <a:ext cx="56" cy="105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3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3"/>
                    <a:pt x="18" y="66"/>
                    <a:pt x="10" y="65"/>
                  </a:cubicBezTo>
                  <a:cubicBezTo>
                    <a:pt x="3" y="63"/>
                    <a:pt x="0" y="47"/>
                    <a:pt x="3" y="30"/>
                  </a:cubicBezTo>
                  <a:cubicBezTo>
                    <a:pt x="7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1" name="Freeform 43"/>
            <p:cNvSpPr>
              <a:spLocks/>
            </p:cNvSpPr>
            <p:nvPr/>
          </p:nvSpPr>
          <p:spPr bwMode="auto">
            <a:xfrm>
              <a:off x="2654" y="1176"/>
              <a:ext cx="56" cy="105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7" y="53"/>
                    <a:pt x="17" y="66"/>
                    <a:pt x="24" y="65"/>
                  </a:cubicBezTo>
                  <a:cubicBezTo>
                    <a:pt x="32" y="63"/>
                    <a:pt x="35" y="47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2" name="Freeform 44"/>
            <p:cNvSpPr>
              <a:spLocks/>
            </p:cNvSpPr>
            <p:nvPr/>
          </p:nvSpPr>
          <p:spPr bwMode="auto">
            <a:xfrm>
              <a:off x="2653" y="1551"/>
              <a:ext cx="128" cy="313"/>
            </a:xfrm>
            <a:custGeom>
              <a:avLst/>
              <a:gdLst>
                <a:gd name="T0" fmla="*/ 53 w 81"/>
                <a:gd name="T1" fmla="*/ 0 h 197"/>
                <a:gd name="T2" fmla="*/ 2 w 81"/>
                <a:gd name="T3" fmla="*/ 33 h 197"/>
                <a:gd name="T4" fmla="*/ 33 w 81"/>
                <a:gd name="T5" fmla="*/ 161 h 197"/>
                <a:gd name="T6" fmla="*/ 48 w 81"/>
                <a:gd name="T7" fmla="*/ 127 h 197"/>
                <a:gd name="T8" fmla="*/ 69 w 81"/>
                <a:gd name="T9" fmla="*/ 135 h 197"/>
                <a:gd name="T10" fmla="*/ 53 w 81"/>
                <a:gd name="T1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97">
                  <a:moveTo>
                    <a:pt x="53" y="0"/>
                  </a:moveTo>
                  <a:cubicBezTo>
                    <a:pt x="12" y="0"/>
                    <a:pt x="4" y="6"/>
                    <a:pt x="2" y="33"/>
                  </a:cubicBezTo>
                  <a:cubicBezTo>
                    <a:pt x="0" y="60"/>
                    <a:pt x="7" y="125"/>
                    <a:pt x="33" y="161"/>
                  </a:cubicBezTo>
                  <a:cubicBezTo>
                    <a:pt x="58" y="197"/>
                    <a:pt x="45" y="156"/>
                    <a:pt x="48" y="127"/>
                  </a:cubicBezTo>
                  <a:cubicBezTo>
                    <a:pt x="52" y="98"/>
                    <a:pt x="57" y="168"/>
                    <a:pt x="69" y="135"/>
                  </a:cubicBezTo>
                  <a:cubicBezTo>
                    <a:pt x="81" y="103"/>
                    <a:pt x="65" y="81"/>
                    <a:pt x="53" y="0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3" name="Freeform 45"/>
            <p:cNvSpPr>
              <a:spLocks/>
            </p:cNvSpPr>
            <p:nvPr/>
          </p:nvSpPr>
          <p:spPr bwMode="auto">
            <a:xfrm>
              <a:off x="2973" y="1537"/>
              <a:ext cx="154" cy="341"/>
            </a:xfrm>
            <a:custGeom>
              <a:avLst/>
              <a:gdLst>
                <a:gd name="T0" fmla="*/ 55 w 97"/>
                <a:gd name="T1" fmla="*/ 22 h 215"/>
                <a:gd name="T2" fmla="*/ 81 w 97"/>
                <a:gd name="T3" fmla="*/ 61 h 215"/>
                <a:gd name="T4" fmla="*/ 54 w 97"/>
                <a:gd name="T5" fmla="*/ 173 h 215"/>
                <a:gd name="T6" fmla="*/ 41 w 97"/>
                <a:gd name="T7" fmla="*/ 195 h 215"/>
                <a:gd name="T8" fmla="*/ 21 w 97"/>
                <a:gd name="T9" fmla="*/ 146 h 215"/>
                <a:gd name="T10" fmla="*/ 3 w 97"/>
                <a:gd name="T11" fmla="*/ 148 h 215"/>
                <a:gd name="T12" fmla="*/ 55 w 97"/>
                <a:gd name="T13" fmla="*/ 2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15">
                  <a:moveTo>
                    <a:pt x="55" y="22"/>
                  </a:moveTo>
                  <a:cubicBezTo>
                    <a:pt x="74" y="22"/>
                    <a:pt x="97" y="34"/>
                    <a:pt x="81" y="61"/>
                  </a:cubicBezTo>
                  <a:cubicBezTo>
                    <a:pt x="64" y="87"/>
                    <a:pt x="55" y="147"/>
                    <a:pt x="54" y="173"/>
                  </a:cubicBezTo>
                  <a:cubicBezTo>
                    <a:pt x="53" y="198"/>
                    <a:pt x="41" y="215"/>
                    <a:pt x="41" y="195"/>
                  </a:cubicBezTo>
                  <a:cubicBezTo>
                    <a:pt x="41" y="174"/>
                    <a:pt x="26" y="125"/>
                    <a:pt x="21" y="146"/>
                  </a:cubicBezTo>
                  <a:cubicBezTo>
                    <a:pt x="17" y="167"/>
                    <a:pt x="0" y="188"/>
                    <a:pt x="3" y="148"/>
                  </a:cubicBezTo>
                  <a:cubicBezTo>
                    <a:pt x="5" y="109"/>
                    <a:pt x="14" y="0"/>
                    <a:pt x="55" y="22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4" name="Freeform 46"/>
            <p:cNvSpPr>
              <a:spLocks/>
            </p:cNvSpPr>
            <p:nvPr/>
          </p:nvSpPr>
          <p:spPr bwMode="auto">
            <a:xfrm>
              <a:off x="2703" y="1481"/>
              <a:ext cx="376" cy="243"/>
            </a:xfrm>
            <a:custGeom>
              <a:avLst/>
              <a:gdLst>
                <a:gd name="T0" fmla="*/ 223 w 237"/>
                <a:gd name="T1" fmla="*/ 62 h 153"/>
                <a:gd name="T2" fmla="*/ 8 w 237"/>
                <a:gd name="T3" fmla="*/ 61 h 153"/>
                <a:gd name="T4" fmla="*/ 23 w 237"/>
                <a:gd name="T5" fmla="*/ 30 h 153"/>
                <a:gd name="T6" fmla="*/ 61 w 237"/>
                <a:gd name="T7" fmla="*/ 10 h 153"/>
                <a:gd name="T8" fmla="*/ 163 w 237"/>
                <a:gd name="T9" fmla="*/ 5 h 153"/>
                <a:gd name="T10" fmla="*/ 193 w 237"/>
                <a:gd name="T11" fmla="*/ 33 h 153"/>
                <a:gd name="T12" fmla="*/ 223 w 237"/>
                <a:gd name="T13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53">
                  <a:moveTo>
                    <a:pt x="223" y="62"/>
                  </a:moveTo>
                  <a:cubicBezTo>
                    <a:pt x="187" y="101"/>
                    <a:pt x="79" y="153"/>
                    <a:pt x="8" y="61"/>
                  </a:cubicBezTo>
                  <a:cubicBezTo>
                    <a:pt x="0" y="37"/>
                    <a:pt x="2" y="24"/>
                    <a:pt x="23" y="30"/>
                  </a:cubicBezTo>
                  <a:cubicBezTo>
                    <a:pt x="21" y="8"/>
                    <a:pt x="41" y="0"/>
                    <a:pt x="61" y="10"/>
                  </a:cubicBezTo>
                  <a:cubicBezTo>
                    <a:pt x="89" y="40"/>
                    <a:pt x="151" y="24"/>
                    <a:pt x="163" y="5"/>
                  </a:cubicBezTo>
                  <a:cubicBezTo>
                    <a:pt x="181" y="0"/>
                    <a:pt x="193" y="8"/>
                    <a:pt x="193" y="33"/>
                  </a:cubicBezTo>
                  <a:cubicBezTo>
                    <a:pt x="230" y="15"/>
                    <a:pt x="237" y="43"/>
                    <a:pt x="223" y="62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5" name="Freeform 47"/>
            <p:cNvSpPr>
              <a:spLocks noEditPoints="1"/>
            </p:cNvSpPr>
            <p:nvPr/>
          </p:nvSpPr>
          <p:spPr bwMode="auto">
            <a:xfrm>
              <a:off x="2681" y="1533"/>
              <a:ext cx="386" cy="210"/>
            </a:xfrm>
            <a:custGeom>
              <a:avLst/>
              <a:gdLst>
                <a:gd name="T0" fmla="*/ 223 w 243"/>
                <a:gd name="T1" fmla="*/ 75 h 132"/>
                <a:gd name="T2" fmla="*/ 223 w 243"/>
                <a:gd name="T3" fmla="*/ 61 h 132"/>
                <a:gd name="T4" fmla="*/ 243 w 243"/>
                <a:gd name="T5" fmla="*/ 38 h 132"/>
                <a:gd name="T6" fmla="*/ 223 w 243"/>
                <a:gd name="T7" fmla="*/ 75 h 132"/>
                <a:gd name="T8" fmla="*/ 223 w 243"/>
                <a:gd name="T9" fmla="*/ 49 h 132"/>
                <a:gd name="T10" fmla="*/ 240 w 243"/>
                <a:gd name="T11" fmla="*/ 26 h 132"/>
                <a:gd name="T12" fmla="*/ 240 w 243"/>
                <a:gd name="T13" fmla="*/ 26 h 132"/>
                <a:gd name="T14" fmla="*/ 223 w 243"/>
                <a:gd name="T15" fmla="*/ 43 h 132"/>
                <a:gd name="T16" fmla="*/ 223 w 243"/>
                <a:gd name="T17" fmla="*/ 49 h 132"/>
                <a:gd name="T18" fmla="*/ 223 w 243"/>
                <a:gd name="T19" fmla="*/ 43 h 132"/>
                <a:gd name="T20" fmla="*/ 223 w 243"/>
                <a:gd name="T21" fmla="*/ 49 h 132"/>
                <a:gd name="T22" fmla="*/ 203 w 243"/>
                <a:gd name="T23" fmla="*/ 56 h 132"/>
                <a:gd name="T24" fmla="*/ 203 w 243"/>
                <a:gd name="T25" fmla="*/ 55 h 132"/>
                <a:gd name="T26" fmla="*/ 223 w 243"/>
                <a:gd name="T27" fmla="*/ 43 h 132"/>
                <a:gd name="T28" fmla="*/ 223 w 243"/>
                <a:gd name="T29" fmla="*/ 61 h 132"/>
                <a:gd name="T30" fmla="*/ 223 w 243"/>
                <a:gd name="T31" fmla="*/ 75 h 132"/>
                <a:gd name="T32" fmla="*/ 207 w 243"/>
                <a:gd name="T33" fmla="*/ 132 h 132"/>
                <a:gd name="T34" fmla="*/ 223 w 243"/>
                <a:gd name="T35" fmla="*/ 61 h 132"/>
                <a:gd name="T36" fmla="*/ 203 w 243"/>
                <a:gd name="T37" fmla="*/ 2 h 132"/>
                <a:gd name="T38" fmla="*/ 203 w 243"/>
                <a:gd name="T39" fmla="*/ 2 h 132"/>
                <a:gd name="T40" fmla="*/ 205 w 243"/>
                <a:gd name="T41" fmla="*/ 0 h 132"/>
                <a:gd name="T42" fmla="*/ 205 w 243"/>
                <a:gd name="T43" fmla="*/ 0 h 132"/>
                <a:gd name="T44" fmla="*/ 203 w 243"/>
                <a:gd name="T45" fmla="*/ 2 h 132"/>
                <a:gd name="T46" fmla="*/ 28 w 243"/>
                <a:gd name="T47" fmla="*/ 118 h 132"/>
                <a:gd name="T48" fmla="*/ 24 w 243"/>
                <a:gd name="T49" fmla="*/ 110 h 132"/>
                <a:gd name="T50" fmla="*/ 24 w 243"/>
                <a:gd name="T51" fmla="*/ 114 h 132"/>
                <a:gd name="T52" fmla="*/ 28 w 243"/>
                <a:gd name="T53" fmla="*/ 118 h 132"/>
                <a:gd name="T54" fmla="*/ 203 w 243"/>
                <a:gd name="T55" fmla="*/ 2 h 132"/>
                <a:gd name="T56" fmla="*/ 203 w 243"/>
                <a:gd name="T57" fmla="*/ 2 h 132"/>
                <a:gd name="T58" fmla="*/ 45 w 243"/>
                <a:gd name="T59" fmla="*/ 2 h 132"/>
                <a:gd name="T60" fmla="*/ 203 w 243"/>
                <a:gd name="T61" fmla="*/ 2 h 132"/>
                <a:gd name="T62" fmla="*/ 203 w 243"/>
                <a:gd name="T63" fmla="*/ 55 h 132"/>
                <a:gd name="T64" fmla="*/ 201 w 243"/>
                <a:gd name="T65" fmla="*/ 56 h 132"/>
                <a:gd name="T66" fmla="*/ 203 w 243"/>
                <a:gd name="T67" fmla="*/ 56 h 132"/>
                <a:gd name="T68" fmla="*/ 203 w 243"/>
                <a:gd name="T69" fmla="*/ 55 h 132"/>
                <a:gd name="T70" fmla="*/ 24 w 243"/>
                <a:gd name="T71" fmla="*/ 39 h 132"/>
                <a:gd name="T72" fmla="*/ 24 w 243"/>
                <a:gd name="T73" fmla="*/ 31 h 132"/>
                <a:gd name="T74" fmla="*/ 41 w 243"/>
                <a:gd name="T75" fmla="*/ 49 h 132"/>
                <a:gd name="T76" fmla="*/ 24 w 243"/>
                <a:gd name="T77" fmla="*/ 39 h 132"/>
                <a:gd name="T78" fmla="*/ 24 w 243"/>
                <a:gd name="T79" fmla="*/ 110 h 132"/>
                <a:gd name="T80" fmla="*/ 11 w 243"/>
                <a:gd name="T81" fmla="*/ 29 h 132"/>
                <a:gd name="T82" fmla="*/ 24 w 243"/>
                <a:gd name="T83" fmla="*/ 114 h 132"/>
                <a:gd name="T84" fmla="*/ 24 w 243"/>
                <a:gd name="T85" fmla="*/ 110 h 132"/>
                <a:gd name="T86" fmla="*/ 24 w 243"/>
                <a:gd name="T87" fmla="*/ 31 h 132"/>
                <a:gd name="T88" fmla="*/ 24 w 243"/>
                <a:gd name="T89" fmla="*/ 39 h 132"/>
                <a:gd name="T90" fmla="*/ 20 w 243"/>
                <a:gd name="T91" fmla="*/ 24 h 132"/>
                <a:gd name="T92" fmla="*/ 24 w 243"/>
                <a:gd name="T93" fmla="*/ 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3" h="132">
                  <a:moveTo>
                    <a:pt x="223" y="75"/>
                  </a:moveTo>
                  <a:cubicBezTo>
                    <a:pt x="223" y="61"/>
                    <a:pt x="223" y="61"/>
                    <a:pt x="223" y="61"/>
                  </a:cubicBezTo>
                  <a:cubicBezTo>
                    <a:pt x="230" y="49"/>
                    <a:pt x="237" y="39"/>
                    <a:pt x="243" y="38"/>
                  </a:cubicBezTo>
                  <a:cubicBezTo>
                    <a:pt x="239" y="41"/>
                    <a:pt x="230" y="56"/>
                    <a:pt x="223" y="75"/>
                  </a:cubicBezTo>
                  <a:close/>
                  <a:moveTo>
                    <a:pt x="223" y="49"/>
                  </a:moveTo>
                  <a:cubicBezTo>
                    <a:pt x="230" y="44"/>
                    <a:pt x="237" y="36"/>
                    <a:pt x="240" y="26"/>
                  </a:cubicBezTo>
                  <a:cubicBezTo>
                    <a:pt x="240" y="26"/>
                    <a:pt x="240" y="26"/>
                    <a:pt x="240" y="26"/>
                  </a:cubicBezTo>
                  <a:cubicBezTo>
                    <a:pt x="236" y="32"/>
                    <a:pt x="230" y="37"/>
                    <a:pt x="223" y="43"/>
                  </a:cubicBezTo>
                  <a:lnTo>
                    <a:pt x="223" y="49"/>
                  </a:lnTo>
                  <a:close/>
                  <a:moveTo>
                    <a:pt x="223" y="43"/>
                  </a:moveTo>
                  <a:cubicBezTo>
                    <a:pt x="223" y="49"/>
                    <a:pt x="223" y="49"/>
                    <a:pt x="223" y="49"/>
                  </a:cubicBezTo>
                  <a:cubicBezTo>
                    <a:pt x="216" y="54"/>
                    <a:pt x="209" y="57"/>
                    <a:pt x="203" y="56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8" y="52"/>
                    <a:pt x="216" y="48"/>
                    <a:pt x="223" y="43"/>
                  </a:cubicBezTo>
                  <a:close/>
                  <a:moveTo>
                    <a:pt x="223" y="61"/>
                  </a:moveTo>
                  <a:cubicBezTo>
                    <a:pt x="223" y="75"/>
                    <a:pt x="223" y="75"/>
                    <a:pt x="223" y="75"/>
                  </a:cubicBezTo>
                  <a:cubicBezTo>
                    <a:pt x="215" y="94"/>
                    <a:pt x="207" y="116"/>
                    <a:pt x="207" y="132"/>
                  </a:cubicBezTo>
                  <a:cubicBezTo>
                    <a:pt x="202" y="111"/>
                    <a:pt x="211" y="82"/>
                    <a:pt x="223" y="61"/>
                  </a:cubicBezTo>
                  <a:close/>
                  <a:moveTo>
                    <a:pt x="203" y="2"/>
                  </a:moveTo>
                  <a:cubicBezTo>
                    <a:pt x="203" y="2"/>
                    <a:pt x="203" y="2"/>
                    <a:pt x="203" y="2"/>
                  </a:cubicBezTo>
                  <a:cubicBezTo>
                    <a:pt x="204" y="1"/>
                    <a:pt x="205" y="1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1"/>
                    <a:pt x="204" y="2"/>
                    <a:pt x="203" y="2"/>
                  </a:cubicBezTo>
                  <a:close/>
                  <a:moveTo>
                    <a:pt x="28" y="118"/>
                  </a:moveTo>
                  <a:cubicBezTo>
                    <a:pt x="26" y="116"/>
                    <a:pt x="25" y="113"/>
                    <a:pt x="24" y="110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5" y="116"/>
                    <a:pt x="26" y="117"/>
                    <a:pt x="28" y="118"/>
                  </a:cubicBezTo>
                  <a:close/>
                  <a:moveTo>
                    <a:pt x="203" y="2"/>
                  </a:moveTo>
                  <a:cubicBezTo>
                    <a:pt x="203" y="2"/>
                    <a:pt x="203" y="2"/>
                    <a:pt x="203" y="2"/>
                  </a:cubicBezTo>
                  <a:cubicBezTo>
                    <a:pt x="173" y="32"/>
                    <a:pt x="105" y="63"/>
                    <a:pt x="45" y="2"/>
                  </a:cubicBezTo>
                  <a:cubicBezTo>
                    <a:pt x="106" y="52"/>
                    <a:pt x="174" y="24"/>
                    <a:pt x="203" y="2"/>
                  </a:cubicBezTo>
                  <a:close/>
                  <a:moveTo>
                    <a:pt x="203" y="55"/>
                  </a:moveTo>
                  <a:cubicBezTo>
                    <a:pt x="201" y="56"/>
                    <a:pt x="201" y="56"/>
                    <a:pt x="201" y="56"/>
                  </a:cubicBezTo>
                  <a:cubicBezTo>
                    <a:pt x="202" y="56"/>
                    <a:pt x="202" y="56"/>
                    <a:pt x="203" y="56"/>
                  </a:cubicBezTo>
                  <a:cubicBezTo>
                    <a:pt x="203" y="55"/>
                    <a:pt x="203" y="55"/>
                    <a:pt x="203" y="55"/>
                  </a:cubicBezTo>
                  <a:close/>
                  <a:moveTo>
                    <a:pt x="24" y="39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9" y="38"/>
                    <a:pt x="37" y="45"/>
                    <a:pt x="41" y="49"/>
                  </a:cubicBezTo>
                  <a:cubicBezTo>
                    <a:pt x="35" y="48"/>
                    <a:pt x="28" y="45"/>
                    <a:pt x="24" y="39"/>
                  </a:cubicBezTo>
                  <a:close/>
                  <a:moveTo>
                    <a:pt x="24" y="110"/>
                  </a:moveTo>
                  <a:cubicBezTo>
                    <a:pt x="13" y="83"/>
                    <a:pt x="7" y="35"/>
                    <a:pt x="11" y="29"/>
                  </a:cubicBezTo>
                  <a:cubicBezTo>
                    <a:pt x="0" y="37"/>
                    <a:pt x="3" y="90"/>
                    <a:pt x="24" y="114"/>
                  </a:cubicBezTo>
                  <a:cubicBezTo>
                    <a:pt x="24" y="110"/>
                    <a:pt x="24" y="110"/>
                    <a:pt x="24" y="110"/>
                  </a:cubicBezTo>
                  <a:close/>
                  <a:moveTo>
                    <a:pt x="24" y="31"/>
                  </a:moveTo>
                  <a:cubicBezTo>
                    <a:pt x="24" y="39"/>
                    <a:pt x="24" y="39"/>
                    <a:pt x="24" y="39"/>
                  </a:cubicBezTo>
                  <a:cubicBezTo>
                    <a:pt x="21" y="35"/>
                    <a:pt x="19" y="30"/>
                    <a:pt x="20" y="24"/>
                  </a:cubicBezTo>
                  <a:cubicBezTo>
                    <a:pt x="21" y="26"/>
                    <a:pt x="22" y="29"/>
                    <a:pt x="24" y="31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6" name="Freeform 48"/>
            <p:cNvSpPr>
              <a:spLocks/>
            </p:cNvSpPr>
            <p:nvPr/>
          </p:nvSpPr>
          <p:spPr bwMode="auto">
            <a:xfrm>
              <a:off x="2686" y="1190"/>
              <a:ext cx="389" cy="320"/>
            </a:xfrm>
            <a:custGeom>
              <a:avLst/>
              <a:gdLst>
                <a:gd name="T0" fmla="*/ 23 w 245"/>
                <a:gd name="T1" fmla="*/ 20 h 201"/>
                <a:gd name="T2" fmla="*/ 39 w 245"/>
                <a:gd name="T3" fmla="*/ 104 h 201"/>
                <a:gd name="T4" fmla="*/ 73 w 245"/>
                <a:gd name="T5" fmla="*/ 104 h 201"/>
                <a:gd name="T6" fmla="*/ 172 w 245"/>
                <a:gd name="T7" fmla="*/ 104 h 201"/>
                <a:gd name="T8" fmla="*/ 206 w 245"/>
                <a:gd name="T9" fmla="*/ 104 h 201"/>
                <a:gd name="T10" fmla="*/ 221 w 245"/>
                <a:gd name="T11" fmla="*/ 20 h 201"/>
                <a:gd name="T12" fmla="*/ 235 w 245"/>
                <a:gd name="T13" fmla="*/ 16 h 201"/>
                <a:gd name="T14" fmla="*/ 239 w 245"/>
                <a:gd name="T15" fmla="*/ 42 h 201"/>
                <a:gd name="T16" fmla="*/ 222 w 245"/>
                <a:gd name="T17" fmla="*/ 127 h 201"/>
                <a:gd name="T18" fmla="*/ 23 w 245"/>
                <a:gd name="T19" fmla="*/ 127 h 201"/>
                <a:gd name="T20" fmla="*/ 6 w 245"/>
                <a:gd name="T21" fmla="*/ 42 h 201"/>
                <a:gd name="T22" fmla="*/ 10 w 245"/>
                <a:gd name="T23" fmla="*/ 16 h 201"/>
                <a:gd name="T24" fmla="*/ 23 w 245"/>
                <a:gd name="T25" fmla="*/ 2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01">
                  <a:moveTo>
                    <a:pt x="23" y="20"/>
                  </a:moveTo>
                  <a:cubicBezTo>
                    <a:pt x="18" y="40"/>
                    <a:pt x="20" y="88"/>
                    <a:pt x="39" y="104"/>
                  </a:cubicBezTo>
                  <a:cubicBezTo>
                    <a:pt x="58" y="119"/>
                    <a:pt x="69" y="122"/>
                    <a:pt x="73" y="104"/>
                  </a:cubicBezTo>
                  <a:cubicBezTo>
                    <a:pt x="79" y="70"/>
                    <a:pt x="166" y="70"/>
                    <a:pt x="172" y="104"/>
                  </a:cubicBezTo>
                  <a:cubicBezTo>
                    <a:pt x="175" y="122"/>
                    <a:pt x="186" y="119"/>
                    <a:pt x="206" y="104"/>
                  </a:cubicBezTo>
                  <a:cubicBezTo>
                    <a:pt x="225" y="88"/>
                    <a:pt x="226" y="40"/>
                    <a:pt x="221" y="20"/>
                  </a:cubicBezTo>
                  <a:cubicBezTo>
                    <a:pt x="224" y="0"/>
                    <a:pt x="239" y="1"/>
                    <a:pt x="235" y="16"/>
                  </a:cubicBezTo>
                  <a:cubicBezTo>
                    <a:pt x="232" y="24"/>
                    <a:pt x="237" y="35"/>
                    <a:pt x="239" y="42"/>
                  </a:cubicBezTo>
                  <a:cubicBezTo>
                    <a:pt x="245" y="68"/>
                    <a:pt x="240" y="96"/>
                    <a:pt x="222" y="127"/>
                  </a:cubicBezTo>
                  <a:cubicBezTo>
                    <a:pt x="179" y="201"/>
                    <a:pt x="65" y="201"/>
                    <a:pt x="23" y="127"/>
                  </a:cubicBezTo>
                  <a:cubicBezTo>
                    <a:pt x="5" y="96"/>
                    <a:pt x="0" y="68"/>
                    <a:pt x="6" y="42"/>
                  </a:cubicBezTo>
                  <a:cubicBezTo>
                    <a:pt x="8" y="35"/>
                    <a:pt x="13" y="24"/>
                    <a:pt x="10" y="16"/>
                  </a:cubicBezTo>
                  <a:cubicBezTo>
                    <a:pt x="6" y="1"/>
                    <a:pt x="21" y="0"/>
                    <a:pt x="23" y="2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7" name="Freeform 49"/>
            <p:cNvSpPr>
              <a:spLocks/>
            </p:cNvSpPr>
            <p:nvPr/>
          </p:nvSpPr>
          <p:spPr bwMode="auto">
            <a:xfrm>
              <a:off x="2810" y="1329"/>
              <a:ext cx="141" cy="92"/>
            </a:xfrm>
            <a:custGeom>
              <a:avLst/>
              <a:gdLst>
                <a:gd name="T0" fmla="*/ 45 w 89"/>
                <a:gd name="T1" fmla="*/ 0 h 58"/>
                <a:gd name="T2" fmla="*/ 89 w 89"/>
                <a:gd name="T3" fmla="*/ 31 h 58"/>
                <a:gd name="T4" fmla="*/ 71 w 89"/>
                <a:gd name="T5" fmla="*/ 58 h 58"/>
                <a:gd name="T6" fmla="*/ 45 w 89"/>
                <a:gd name="T7" fmla="*/ 43 h 58"/>
                <a:gd name="T8" fmla="*/ 17 w 89"/>
                <a:gd name="T9" fmla="*/ 58 h 58"/>
                <a:gd name="T10" fmla="*/ 0 w 89"/>
                <a:gd name="T11" fmla="*/ 31 h 58"/>
                <a:gd name="T12" fmla="*/ 45 w 89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8">
                  <a:moveTo>
                    <a:pt x="45" y="0"/>
                  </a:moveTo>
                  <a:cubicBezTo>
                    <a:pt x="69" y="0"/>
                    <a:pt x="89" y="14"/>
                    <a:pt x="89" y="31"/>
                  </a:cubicBezTo>
                  <a:cubicBezTo>
                    <a:pt x="89" y="43"/>
                    <a:pt x="89" y="58"/>
                    <a:pt x="71" y="58"/>
                  </a:cubicBezTo>
                  <a:cubicBezTo>
                    <a:pt x="53" y="58"/>
                    <a:pt x="58" y="43"/>
                    <a:pt x="45" y="43"/>
                  </a:cubicBezTo>
                  <a:cubicBezTo>
                    <a:pt x="31" y="43"/>
                    <a:pt x="35" y="58"/>
                    <a:pt x="17" y="58"/>
                  </a:cubicBezTo>
                  <a:cubicBezTo>
                    <a:pt x="1" y="58"/>
                    <a:pt x="0" y="42"/>
                    <a:pt x="0" y="31"/>
                  </a:cubicBezTo>
                  <a:cubicBezTo>
                    <a:pt x="0" y="14"/>
                    <a:pt x="20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8" name="Freeform 50"/>
            <p:cNvSpPr>
              <a:spLocks noEditPoints="1"/>
            </p:cNvSpPr>
            <p:nvPr/>
          </p:nvSpPr>
          <p:spPr bwMode="auto">
            <a:xfrm>
              <a:off x="2729" y="1184"/>
              <a:ext cx="301" cy="102"/>
            </a:xfrm>
            <a:custGeom>
              <a:avLst/>
              <a:gdLst>
                <a:gd name="T0" fmla="*/ 143 w 190"/>
                <a:gd name="T1" fmla="*/ 64 h 64"/>
                <a:gd name="T2" fmla="*/ 147 w 190"/>
                <a:gd name="T3" fmla="*/ 64 h 64"/>
                <a:gd name="T4" fmla="*/ 180 w 190"/>
                <a:gd name="T5" fmla="*/ 38 h 64"/>
                <a:gd name="T6" fmla="*/ 187 w 190"/>
                <a:gd name="T7" fmla="*/ 17 h 64"/>
                <a:gd name="T8" fmla="*/ 190 w 190"/>
                <a:gd name="T9" fmla="*/ 9 h 64"/>
                <a:gd name="T10" fmla="*/ 185 w 190"/>
                <a:gd name="T11" fmla="*/ 3 h 64"/>
                <a:gd name="T12" fmla="*/ 143 w 190"/>
                <a:gd name="T13" fmla="*/ 1 h 64"/>
                <a:gd name="T14" fmla="*/ 143 w 190"/>
                <a:gd name="T15" fmla="*/ 5 h 64"/>
                <a:gd name="T16" fmla="*/ 172 w 190"/>
                <a:gd name="T17" fmla="*/ 8 h 64"/>
                <a:gd name="T18" fmla="*/ 172 w 190"/>
                <a:gd name="T19" fmla="*/ 48 h 64"/>
                <a:gd name="T20" fmla="*/ 143 w 190"/>
                <a:gd name="T21" fmla="*/ 60 h 64"/>
                <a:gd name="T22" fmla="*/ 143 w 190"/>
                <a:gd name="T23" fmla="*/ 64 h 64"/>
                <a:gd name="T24" fmla="*/ 95 w 190"/>
                <a:gd name="T25" fmla="*/ 9 h 64"/>
                <a:gd name="T26" fmla="*/ 50 w 190"/>
                <a:gd name="T27" fmla="*/ 1 h 64"/>
                <a:gd name="T28" fmla="*/ 47 w 190"/>
                <a:gd name="T29" fmla="*/ 1 h 64"/>
                <a:gd name="T30" fmla="*/ 47 w 190"/>
                <a:gd name="T31" fmla="*/ 5 h 64"/>
                <a:gd name="T32" fmla="*/ 79 w 190"/>
                <a:gd name="T33" fmla="*/ 15 h 64"/>
                <a:gd name="T34" fmla="*/ 61 w 190"/>
                <a:gd name="T35" fmla="*/ 57 h 64"/>
                <a:gd name="T36" fmla="*/ 47 w 190"/>
                <a:gd name="T37" fmla="*/ 60 h 64"/>
                <a:gd name="T38" fmla="*/ 47 w 190"/>
                <a:gd name="T39" fmla="*/ 64 h 64"/>
                <a:gd name="T40" fmla="*/ 79 w 190"/>
                <a:gd name="T41" fmla="*/ 45 h 64"/>
                <a:gd name="T42" fmla="*/ 95 w 190"/>
                <a:gd name="T43" fmla="*/ 23 h 64"/>
                <a:gd name="T44" fmla="*/ 111 w 190"/>
                <a:gd name="T45" fmla="*/ 44 h 64"/>
                <a:gd name="T46" fmla="*/ 143 w 190"/>
                <a:gd name="T47" fmla="*/ 64 h 64"/>
                <a:gd name="T48" fmla="*/ 143 w 190"/>
                <a:gd name="T49" fmla="*/ 60 h 64"/>
                <a:gd name="T50" fmla="*/ 129 w 190"/>
                <a:gd name="T51" fmla="*/ 57 h 64"/>
                <a:gd name="T52" fmla="*/ 112 w 190"/>
                <a:gd name="T53" fmla="*/ 15 h 64"/>
                <a:gd name="T54" fmla="*/ 143 w 190"/>
                <a:gd name="T55" fmla="*/ 5 h 64"/>
                <a:gd name="T56" fmla="*/ 143 w 190"/>
                <a:gd name="T57" fmla="*/ 1 h 64"/>
                <a:gd name="T58" fmla="*/ 140 w 190"/>
                <a:gd name="T59" fmla="*/ 1 h 64"/>
                <a:gd name="T60" fmla="*/ 95 w 190"/>
                <a:gd name="T61" fmla="*/ 9 h 64"/>
                <a:gd name="T62" fmla="*/ 47 w 190"/>
                <a:gd name="T63" fmla="*/ 1 h 64"/>
                <a:gd name="T64" fmla="*/ 6 w 190"/>
                <a:gd name="T65" fmla="*/ 3 h 64"/>
                <a:gd name="T66" fmla="*/ 1 w 190"/>
                <a:gd name="T67" fmla="*/ 9 h 64"/>
                <a:gd name="T68" fmla="*/ 4 w 190"/>
                <a:gd name="T69" fmla="*/ 17 h 64"/>
                <a:gd name="T70" fmla="*/ 11 w 190"/>
                <a:gd name="T71" fmla="*/ 38 h 64"/>
                <a:gd name="T72" fmla="*/ 44 w 190"/>
                <a:gd name="T73" fmla="*/ 64 h 64"/>
                <a:gd name="T74" fmla="*/ 47 w 190"/>
                <a:gd name="T75" fmla="*/ 64 h 64"/>
                <a:gd name="T76" fmla="*/ 47 w 190"/>
                <a:gd name="T77" fmla="*/ 60 h 64"/>
                <a:gd name="T78" fmla="*/ 19 w 190"/>
                <a:gd name="T79" fmla="*/ 48 h 64"/>
                <a:gd name="T80" fmla="*/ 19 w 190"/>
                <a:gd name="T81" fmla="*/ 8 h 64"/>
                <a:gd name="T82" fmla="*/ 47 w 190"/>
                <a:gd name="T83" fmla="*/ 5 h 64"/>
                <a:gd name="T84" fmla="*/ 47 w 190"/>
                <a:gd name="T8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" h="64">
                  <a:moveTo>
                    <a:pt x="143" y="64"/>
                  </a:moveTo>
                  <a:cubicBezTo>
                    <a:pt x="144" y="64"/>
                    <a:pt x="145" y="64"/>
                    <a:pt x="147" y="64"/>
                  </a:cubicBezTo>
                  <a:cubicBezTo>
                    <a:pt x="172" y="62"/>
                    <a:pt x="178" y="51"/>
                    <a:pt x="180" y="38"/>
                  </a:cubicBezTo>
                  <a:cubicBezTo>
                    <a:pt x="183" y="24"/>
                    <a:pt x="183" y="19"/>
                    <a:pt x="187" y="17"/>
                  </a:cubicBezTo>
                  <a:cubicBezTo>
                    <a:pt x="190" y="16"/>
                    <a:pt x="190" y="13"/>
                    <a:pt x="190" y="9"/>
                  </a:cubicBezTo>
                  <a:cubicBezTo>
                    <a:pt x="190" y="5"/>
                    <a:pt x="190" y="5"/>
                    <a:pt x="185" y="3"/>
                  </a:cubicBezTo>
                  <a:cubicBezTo>
                    <a:pt x="181" y="2"/>
                    <a:pt x="159" y="0"/>
                    <a:pt x="143" y="1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56" y="5"/>
                    <a:pt x="168" y="6"/>
                    <a:pt x="172" y="8"/>
                  </a:cubicBezTo>
                  <a:cubicBezTo>
                    <a:pt x="180" y="13"/>
                    <a:pt x="178" y="36"/>
                    <a:pt x="172" y="48"/>
                  </a:cubicBezTo>
                  <a:cubicBezTo>
                    <a:pt x="167" y="56"/>
                    <a:pt x="155" y="60"/>
                    <a:pt x="143" y="60"/>
                  </a:cubicBezTo>
                  <a:lnTo>
                    <a:pt x="143" y="64"/>
                  </a:lnTo>
                  <a:close/>
                  <a:moveTo>
                    <a:pt x="95" y="9"/>
                  </a:moveTo>
                  <a:cubicBezTo>
                    <a:pt x="90" y="9"/>
                    <a:pt x="67" y="3"/>
                    <a:pt x="50" y="1"/>
                  </a:cubicBezTo>
                  <a:cubicBezTo>
                    <a:pt x="49" y="1"/>
                    <a:pt x="48" y="1"/>
                    <a:pt x="47" y="1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60" y="6"/>
                    <a:pt x="74" y="8"/>
                    <a:pt x="79" y="15"/>
                  </a:cubicBezTo>
                  <a:cubicBezTo>
                    <a:pt x="87" y="26"/>
                    <a:pt x="74" y="52"/>
                    <a:pt x="61" y="57"/>
                  </a:cubicBezTo>
                  <a:cubicBezTo>
                    <a:pt x="58" y="59"/>
                    <a:pt x="53" y="60"/>
                    <a:pt x="47" y="60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69" y="64"/>
                    <a:pt x="77" y="49"/>
                    <a:pt x="79" y="45"/>
                  </a:cubicBezTo>
                  <a:cubicBezTo>
                    <a:pt x="84" y="35"/>
                    <a:pt x="83" y="23"/>
                    <a:pt x="95" y="23"/>
                  </a:cubicBezTo>
                  <a:cubicBezTo>
                    <a:pt x="108" y="23"/>
                    <a:pt x="106" y="35"/>
                    <a:pt x="111" y="44"/>
                  </a:cubicBezTo>
                  <a:cubicBezTo>
                    <a:pt x="114" y="49"/>
                    <a:pt x="121" y="64"/>
                    <a:pt x="143" y="6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38" y="60"/>
                    <a:pt x="133" y="59"/>
                    <a:pt x="129" y="57"/>
                  </a:cubicBezTo>
                  <a:cubicBezTo>
                    <a:pt x="117" y="52"/>
                    <a:pt x="104" y="26"/>
                    <a:pt x="112" y="15"/>
                  </a:cubicBezTo>
                  <a:cubicBezTo>
                    <a:pt x="117" y="8"/>
                    <a:pt x="130" y="6"/>
                    <a:pt x="143" y="5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1"/>
                    <a:pt x="141" y="1"/>
                    <a:pt x="140" y="1"/>
                  </a:cubicBezTo>
                  <a:cubicBezTo>
                    <a:pt x="126" y="3"/>
                    <a:pt x="108" y="8"/>
                    <a:pt x="95" y="9"/>
                  </a:cubicBezTo>
                  <a:close/>
                  <a:moveTo>
                    <a:pt x="47" y="1"/>
                  </a:moveTo>
                  <a:cubicBezTo>
                    <a:pt x="31" y="0"/>
                    <a:pt x="10" y="2"/>
                    <a:pt x="6" y="3"/>
                  </a:cubicBezTo>
                  <a:cubicBezTo>
                    <a:pt x="1" y="5"/>
                    <a:pt x="1" y="5"/>
                    <a:pt x="1" y="9"/>
                  </a:cubicBezTo>
                  <a:cubicBezTo>
                    <a:pt x="0" y="13"/>
                    <a:pt x="1" y="16"/>
                    <a:pt x="4" y="17"/>
                  </a:cubicBezTo>
                  <a:cubicBezTo>
                    <a:pt x="8" y="19"/>
                    <a:pt x="8" y="24"/>
                    <a:pt x="11" y="38"/>
                  </a:cubicBezTo>
                  <a:cubicBezTo>
                    <a:pt x="13" y="51"/>
                    <a:pt x="19" y="62"/>
                    <a:pt x="44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36" y="60"/>
                    <a:pt x="23" y="56"/>
                    <a:pt x="19" y="48"/>
                  </a:cubicBezTo>
                  <a:cubicBezTo>
                    <a:pt x="12" y="36"/>
                    <a:pt x="11" y="13"/>
                    <a:pt x="19" y="8"/>
                  </a:cubicBezTo>
                  <a:cubicBezTo>
                    <a:pt x="22" y="6"/>
                    <a:pt x="35" y="5"/>
                    <a:pt x="47" y="5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8300" y="3434697"/>
            <a:ext cx="2476500" cy="2157794"/>
            <a:chOff x="1133475" y="3253722"/>
            <a:chExt cx="2476500" cy="2157794"/>
          </a:xfrm>
        </p:grpSpPr>
        <p:sp>
          <p:nvSpPr>
            <p:cNvPr id="40" name="Rectangular Callout 14"/>
            <p:cNvSpPr/>
            <p:nvPr/>
          </p:nvSpPr>
          <p:spPr>
            <a:xfrm>
              <a:off x="1133475" y="3253722"/>
              <a:ext cx="2476500" cy="2157794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707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41" name="Text Placeholder 5"/>
            <p:cNvSpPr txBox="1">
              <a:spLocks/>
            </p:cNvSpPr>
            <p:nvPr/>
          </p:nvSpPr>
          <p:spPr>
            <a:xfrm>
              <a:off x="1200149" y="4935569"/>
              <a:ext cx="2333625" cy="465764"/>
            </a:xfrm>
            <a:prstGeom prst="rect">
              <a:avLst/>
            </a:prstGeom>
          </p:spPr>
          <p:txBody>
            <a:bodyPr vert="horz" lIns="1800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+mn-lt"/>
                </a:rPr>
                <a:t>Contextual </a:t>
              </a:r>
            </a:p>
            <a:p>
              <a:pPr algn="ctr">
                <a:spcAft>
                  <a:spcPts val="0"/>
                </a:spcAft>
              </a:pPr>
              <a:r>
                <a:rPr lang="en-GB" sz="1400" dirty="0">
                  <a:solidFill>
                    <a:schemeClr val="bg1"/>
                  </a:solidFill>
                  <a:latin typeface="+mn-lt"/>
                </a:rPr>
                <a:t>variables</a:t>
              </a:r>
            </a:p>
          </p:txBody>
        </p:sp>
        <p:sp>
          <p:nvSpPr>
            <p:cNvPr id="143" name="Rectangular Callout 14"/>
            <p:cNvSpPr/>
            <p:nvPr/>
          </p:nvSpPr>
          <p:spPr>
            <a:xfrm>
              <a:off x="1200150" y="3314013"/>
              <a:ext cx="2333625" cy="1608795"/>
            </a:xfrm>
            <a:custGeom>
              <a:avLst/>
              <a:gdLst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416833 w 1429126"/>
                <a:gd name="connsiteY10" fmla="*/ 2169811 h 2005037"/>
                <a:gd name="connsiteX11" fmla="*/ 238188 w 1429126"/>
                <a:gd name="connsiteY11" fmla="*/ 2005037 h 2005037"/>
                <a:gd name="connsiteX12" fmla="*/ 0 w 1429126"/>
                <a:gd name="connsiteY12" fmla="*/ 2005037 h 2005037"/>
                <a:gd name="connsiteX13" fmla="*/ 0 w 1429126"/>
                <a:gd name="connsiteY13" fmla="*/ 1670864 h 2005037"/>
                <a:gd name="connsiteX14" fmla="*/ 0 w 1429126"/>
                <a:gd name="connsiteY14" fmla="*/ 1169605 h 2005037"/>
                <a:gd name="connsiteX15" fmla="*/ 0 w 1429126"/>
                <a:gd name="connsiteY15" fmla="*/ 1169605 h 2005037"/>
                <a:gd name="connsiteX16" fmla="*/ 0 w 1429126"/>
                <a:gd name="connsiteY16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595469 w 1429126"/>
                <a:gd name="connsiteY9" fmla="*/ 2005037 h 2005037"/>
                <a:gd name="connsiteX10" fmla="*/ 238188 w 1429126"/>
                <a:gd name="connsiteY10" fmla="*/ 2005037 h 2005037"/>
                <a:gd name="connsiteX11" fmla="*/ 0 w 1429126"/>
                <a:gd name="connsiteY11" fmla="*/ 2005037 h 2005037"/>
                <a:gd name="connsiteX12" fmla="*/ 0 w 1429126"/>
                <a:gd name="connsiteY12" fmla="*/ 1670864 h 2005037"/>
                <a:gd name="connsiteX13" fmla="*/ 0 w 1429126"/>
                <a:gd name="connsiteY13" fmla="*/ 1169605 h 2005037"/>
                <a:gd name="connsiteX14" fmla="*/ 0 w 1429126"/>
                <a:gd name="connsiteY14" fmla="*/ 1169605 h 2005037"/>
                <a:gd name="connsiteX15" fmla="*/ 0 w 1429126"/>
                <a:gd name="connsiteY15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238188 w 1429126"/>
                <a:gd name="connsiteY9" fmla="*/ 2005037 h 2005037"/>
                <a:gd name="connsiteX10" fmla="*/ 0 w 1429126"/>
                <a:gd name="connsiteY10" fmla="*/ 2005037 h 2005037"/>
                <a:gd name="connsiteX11" fmla="*/ 0 w 1429126"/>
                <a:gd name="connsiteY11" fmla="*/ 1670864 h 2005037"/>
                <a:gd name="connsiteX12" fmla="*/ 0 w 1429126"/>
                <a:gd name="connsiteY12" fmla="*/ 1169605 h 2005037"/>
                <a:gd name="connsiteX13" fmla="*/ 0 w 1429126"/>
                <a:gd name="connsiteY13" fmla="*/ 1169605 h 2005037"/>
                <a:gd name="connsiteX14" fmla="*/ 0 w 1429126"/>
                <a:gd name="connsiteY14" fmla="*/ 0 h 2005037"/>
                <a:gd name="connsiteX0" fmla="*/ 0 w 1429126"/>
                <a:gd name="connsiteY0" fmla="*/ 0 h 2005037"/>
                <a:gd name="connsiteX1" fmla="*/ 238188 w 1429126"/>
                <a:gd name="connsiteY1" fmla="*/ 0 h 2005037"/>
                <a:gd name="connsiteX2" fmla="*/ 238188 w 1429126"/>
                <a:gd name="connsiteY2" fmla="*/ 0 h 2005037"/>
                <a:gd name="connsiteX3" fmla="*/ 595469 w 1429126"/>
                <a:gd name="connsiteY3" fmla="*/ 0 h 2005037"/>
                <a:gd name="connsiteX4" fmla="*/ 1429126 w 1429126"/>
                <a:gd name="connsiteY4" fmla="*/ 0 h 2005037"/>
                <a:gd name="connsiteX5" fmla="*/ 1429126 w 1429126"/>
                <a:gd name="connsiteY5" fmla="*/ 1169605 h 2005037"/>
                <a:gd name="connsiteX6" fmla="*/ 1429126 w 1429126"/>
                <a:gd name="connsiteY6" fmla="*/ 1169605 h 2005037"/>
                <a:gd name="connsiteX7" fmla="*/ 1429126 w 1429126"/>
                <a:gd name="connsiteY7" fmla="*/ 1670864 h 2005037"/>
                <a:gd name="connsiteX8" fmla="*/ 1429126 w 1429126"/>
                <a:gd name="connsiteY8" fmla="*/ 2005037 h 2005037"/>
                <a:gd name="connsiteX9" fmla="*/ 0 w 1429126"/>
                <a:gd name="connsiteY9" fmla="*/ 2005037 h 2005037"/>
                <a:gd name="connsiteX10" fmla="*/ 0 w 1429126"/>
                <a:gd name="connsiteY10" fmla="*/ 1670864 h 2005037"/>
                <a:gd name="connsiteX11" fmla="*/ 0 w 1429126"/>
                <a:gd name="connsiteY11" fmla="*/ 1169605 h 2005037"/>
                <a:gd name="connsiteX12" fmla="*/ 0 w 1429126"/>
                <a:gd name="connsiteY12" fmla="*/ 1169605 h 2005037"/>
                <a:gd name="connsiteX13" fmla="*/ 0 w 1429126"/>
                <a:gd name="connsiteY13" fmla="*/ 0 h 200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9126" h="2005037">
                  <a:moveTo>
                    <a:pt x="0" y="0"/>
                  </a:moveTo>
                  <a:lnTo>
                    <a:pt x="238188" y="0"/>
                  </a:lnTo>
                  <a:lnTo>
                    <a:pt x="238188" y="0"/>
                  </a:lnTo>
                  <a:lnTo>
                    <a:pt x="595469" y="0"/>
                  </a:lnTo>
                  <a:lnTo>
                    <a:pt x="1429126" y="0"/>
                  </a:lnTo>
                  <a:lnTo>
                    <a:pt x="1429126" y="1169605"/>
                  </a:lnTo>
                  <a:lnTo>
                    <a:pt x="1429126" y="1169605"/>
                  </a:lnTo>
                  <a:lnTo>
                    <a:pt x="1429126" y="1670864"/>
                  </a:lnTo>
                  <a:lnTo>
                    <a:pt x="1429126" y="2005037"/>
                  </a:lnTo>
                  <a:lnTo>
                    <a:pt x="0" y="2005037"/>
                  </a:lnTo>
                  <a:lnTo>
                    <a:pt x="0" y="1670864"/>
                  </a:lnTo>
                  <a:lnTo>
                    <a:pt x="0" y="1169605"/>
                  </a:lnTo>
                  <a:lnTo>
                    <a:pt x="0" y="1169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E1E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noFill/>
              </a:endParaRPr>
            </a:p>
          </p:txBody>
        </p:sp>
        <p:sp>
          <p:nvSpPr>
            <p:cNvPr id="144" name="Text Placeholder 5"/>
            <p:cNvSpPr txBox="1">
              <a:spLocks/>
            </p:cNvSpPr>
            <p:nvPr/>
          </p:nvSpPr>
          <p:spPr>
            <a:xfrm>
              <a:off x="1200150" y="4457044"/>
              <a:ext cx="2333625" cy="465764"/>
            </a:xfrm>
            <a:prstGeom prst="rect">
              <a:avLst/>
            </a:prstGeom>
          </p:spPr>
          <p:txBody>
            <a:bodyPr vert="horz" lIns="18000" tIns="0" rIns="0" bIns="0" rtlCol="0" anchor="ctr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None/>
                <a:defRPr sz="1000" b="0" kern="1200" cap="none" baseline="0">
                  <a:solidFill>
                    <a:schemeClr val="tx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622300" indent="-261938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4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82663" indent="-2635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2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254125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1614488" indent="-174625" algn="l" defTabSz="914400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accent3"/>
                </a:buClr>
                <a:buFont typeface="Verdana" pitchFamily="34" charset="0"/>
                <a:buChar char="›"/>
                <a:defRPr sz="1100" b="0" kern="120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Suggestions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39615" y="3591759"/>
            <a:ext cx="1751747" cy="1118142"/>
            <a:chOff x="1737360" y="4436640"/>
            <a:chExt cx="2498508" cy="1594800"/>
          </a:xfrm>
        </p:grpSpPr>
        <p:sp>
          <p:nvSpPr>
            <p:cNvPr id="146" name="CustomShape 25"/>
            <p:cNvSpPr/>
            <p:nvPr/>
          </p:nvSpPr>
          <p:spPr>
            <a:xfrm>
              <a:off x="2377440" y="5029200"/>
              <a:ext cx="270720" cy="27072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CustomShape 26"/>
            <p:cNvSpPr/>
            <p:nvPr/>
          </p:nvSpPr>
          <p:spPr>
            <a:xfrm>
              <a:off x="2194560" y="5394960"/>
              <a:ext cx="270720" cy="27072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27"/>
            <p:cNvSpPr/>
            <p:nvPr/>
          </p:nvSpPr>
          <p:spPr>
            <a:xfrm>
              <a:off x="2834640" y="5577840"/>
              <a:ext cx="270720" cy="27072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28"/>
            <p:cNvSpPr/>
            <p:nvPr/>
          </p:nvSpPr>
          <p:spPr>
            <a:xfrm>
              <a:off x="3383280" y="5577840"/>
              <a:ext cx="270720" cy="27072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29"/>
            <p:cNvSpPr/>
            <p:nvPr/>
          </p:nvSpPr>
          <p:spPr>
            <a:xfrm>
              <a:off x="1828800" y="5760720"/>
              <a:ext cx="270720" cy="27072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30"/>
            <p:cNvSpPr/>
            <p:nvPr/>
          </p:nvSpPr>
          <p:spPr>
            <a:xfrm>
              <a:off x="2468880" y="4572000"/>
              <a:ext cx="270720" cy="27072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CustomShape 31"/>
            <p:cNvSpPr/>
            <p:nvPr/>
          </p:nvSpPr>
          <p:spPr>
            <a:xfrm>
              <a:off x="3520440" y="5029200"/>
              <a:ext cx="93960" cy="585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CustomShape 32"/>
            <p:cNvSpPr/>
            <p:nvPr/>
          </p:nvSpPr>
          <p:spPr>
            <a:xfrm flipH="1">
              <a:off x="3105360" y="5715000"/>
              <a:ext cx="271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CustomShape 33"/>
            <p:cNvSpPr/>
            <p:nvPr/>
          </p:nvSpPr>
          <p:spPr>
            <a:xfrm flipH="1" flipV="1">
              <a:off x="2465280" y="5528520"/>
              <a:ext cx="362520" cy="17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34"/>
            <p:cNvSpPr/>
            <p:nvPr/>
          </p:nvSpPr>
          <p:spPr>
            <a:xfrm flipH="1">
              <a:off x="2099520" y="5812200"/>
              <a:ext cx="768240" cy="82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35"/>
            <p:cNvSpPr/>
            <p:nvPr/>
          </p:nvSpPr>
          <p:spPr>
            <a:xfrm flipH="1" flipV="1">
              <a:off x="1870920" y="5117040"/>
              <a:ext cx="88200" cy="636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36"/>
            <p:cNvSpPr/>
            <p:nvPr/>
          </p:nvSpPr>
          <p:spPr>
            <a:xfrm flipH="1" flipV="1">
              <a:off x="1968120" y="5077080"/>
              <a:ext cx="259560" cy="351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37"/>
            <p:cNvSpPr/>
            <p:nvPr/>
          </p:nvSpPr>
          <p:spPr>
            <a:xfrm flipH="1" flipV="1">
              <a:off x="2699640" y="4802760"/>
              <a:ext cx="265320" cy="768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38"/>
            <p:cNvSpPr/>
            <p:nvPr/>
          </p:nvSpPr>
          <p:spPr>
            <a:xfrm>
              <a:off x="3840480" y="5394960"/>
              <a:ext cx="270720" cy="27072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39"/>
            <p:cNvSpPr/>
            <p:nvPr/>
          </p:nvSpPr>
          <p:spPr>
            <a:xfrm>
              <a:off x="3108960" y="5029200"/>
              <a:ext cx="270720" cy="270720"/>
            </a:xfrm>
            <a:prstGeom prst="ellipse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40"/>
            <p:cNvSpPr/>
            <p:nvPr/>
          </p:nvSpPr>
          <p:spPr>
            <a:xfrm flipV="1">
              <a:off x="3657600" y="5041080"/>
              <a:ext cx="219600" cy="82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41"/>
            <p:cNvSpPr/>
            <p:nvPr/>
          </p:nvSpPr>
          <p:spPr>
            <a:xfrm flipH="1" flipV="1">
              <a:off x="3242520" y="5299920"/>
              <a:ext cx="173880" cy="311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42"/>
            <p:cNvSpPr/>
            <p:nvPr/>
          </p:nvSpPr>
          <p:spPr>
            <a:xfrm>
              <a:off x="2606040" y="4846320"/>
              <a:ext cx="2520" cy="219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51"/>
            <p:cNvSpPr/>
            <p:nvPr/>
          </p:nvSpPr>
          <p:spPr>
            <a:xfrm>
              <a:off x="3383280" y="4754880"/>
              <a:ext cx="270720" cy="270720"/>
            </a:xfrm>
            <a:prstGeom prst="ellipse">
              <a:avLst/>
            </a:prstGeom>
            <a:solidFill>
              <a:srgbClr val="FF950E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52"/>
            <p:cNvSpPr/>
            <p:nvPr/>
          </p:nvSpPr>
          <p:spPr>
            <a:xfrm>
              <a:off x="1737360" y="4846320"/>
              <a:ext cx="270720" cy="270720"/>
            </a:xfrm>
            <a:prstGeom prst="ellipse">
              <a:avLst/>
            </a:prstGeom>
            <a:solidFill>
              <a:srgbClr val="FF950E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53"/>
            <p:cNvSpPr/>
            <p:nvPr/>
          </p:nvSpPr>
          <p:spPr>
            <a:xfrm>
              <a:off x="3965149" y="4436640"/>
              <a:ext cx="270719" cy="270719"/>
            </a:xfrm>
            <a:prstGeom prst="ellipse">
              <a:avLst/>
            </a:prstGeom>
            <a:solidFill>
              <a:srgbClr val="FF950E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" name="Group 6"/>
          <p:cNvGrpSpPr/>
          <p:nvPr/>
        </p:nvGrpSpPr>
        <p:grpSpPr>
          <a:xfrm>
            <a:off x="3469701" y="5193930"/>
            <a:ext cx="453515" cy="310991"/>
            <a:chOff x="4628811" y="4379939"/>
            <a:chExt cx="794829" cy="545040"/>
          </a:xfrm>
        </p:grpSpPr>
        <p:sp>
          <p:nvSpPr>
            <p:cNvPr id="170" name="CustomShape 3"/>
            <p:cNvSpPr/>
            <p:nvPr/>
          </p:nvSpPr>
          <p:spPr>
            <a:xfrm>
              <a:off x="4886571" y="4654259"/>
              <a:ext cx="270720" cy="27072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CustomShape 5"/>
            <p:cNvSpPr/>
            <p:nvPr/>
          </p:nvSpPr>
          <p:spPr>
            <a:xfrm>
              <a:off x="5152920" y="4379939"/>
              <a:ext cx="270720" cy="27071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6"/>
            <p:cNvSpPr/>
            <p:nvPr/>
          </p:nvSpPr>
          <p:spPr>
            <a:xfrm>
              <a:off x="4628811" y="4379939"/>
              <a:ext cx="270720" cy="27072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" name="Flowchart: Data 7"/>
          <p:cNvSpPr/>
          <p:nvPr/>
        </p:nvSpPr>
        <p:spPr>
          <a:xfrm>
            <a:off x="935355" y="3753275"/>
            <a:ext cx="1215569" cy="310728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Mock</a:t>
            </a:r>
          </a:p>
        </p:txBody>
      </p:sp>
      <p:sp>
        <p:nvSpPr>
          <p:cNvPr id="173" name="Flowchart: Data 172"/>
          <p:cNvSpPr/>
          <p:nvPr/>
        </p:nvSpPr>
        <p:spPr>
          <a:xfrm>
            <a:off x="789334" y="5203676"/>
            <a:ext cx="1215569" cy="310728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Run</a:t>
            </a:r>
          </a:p>
        </p:txBody>
      </p:sp>
      <p:sp>
        <p:nvSpPr>
          <p:cNvPr id="174" name="Flowchart: Data 173"/>
          <p:cNvSpPr/>
          <p:nvPr/>
        </p:nvSpPr>
        <p:spPr>
          <a:xfrm>
            <a:off x="3390989" y="3744777"/>
            <a:ext cx="1215569" cy="310728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Mock</a:t>
            </a:r>
          </a:p>
        </p:txBody>
      </p:sp>
      <p:sp>
        <p:nvSpPr>
          <p:cNvPr id="175" name="Flowchart: Data 174"/>
          <p:cNvSpPr/>
          <p:nvPr/>
        </p:nvSpPr>
        <p:spPr>
          <a:xfrm>
            <a:off x="3662387" y="3372340"/>
            <a:ext cx="1215569" cy="310728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Mock</a:t>
            </a:r>
          </a:p>
        </p:txBody>
      </p:sp>
      <p:sp>
        <p:nvSpPr>
          <p:cNvPr id="176" name="Flowchart: Data 175"/>
          <p:cNvSpPr/>
          <p:nvPr/>
        </p:nvSpPr>
        <p:spPr>
          <a:xfrm>
            <a:off x="3923216" y="2992325"/>
            <a:ext cx="1215569" cy="310728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Html call</a:t>
            </a:r>
          </a:p>
        </p:txBody>
      </p:sp>
      <p:sp>
        <p:nvSpPr>
          <p:cNvPr id="177" name="Flowchart: Data 176"/>
          <p:cNvSpPr/>
          <p:nvPr/>
        </p:nvSpPr>
        <p:spPr>
          <a:xfrm>
            <a:off x="3796320" y="4930467"/>
            <a:ext cx="1215569" cy="310728"/>
          </a:xfrm>
          <a:prstGeom prst="flowChartInputOutput">
            <a:avLst/>
          </a:prstGeom>
          <a:solidFill>
            <a:srgbClr val="2CA2A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Checks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65497" y="2336503"/>
            <a:ext cx="0" cy="137704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24169" y="2446929"/>
            <a:ext cx="665052" cy="88731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195103" y="2010891"/>
            <a:ext cx="2529672" cy="97205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901894" y="3538214"/>
            <a:ext cx="2786582" cy="1356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639929" y="3965547"/>
            <a:ext cx="3048547" cy="8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353463" y="5605081"/>
            <a:ext cx="742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F7079"/>
                </a:solidFill>
              </a:rPr>
              <a:t>Given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4855389" y="4634385"/>
            <a:ext cx="742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F7079"/>
                </a:solidFill>
              </a:rPr>
              <a:t>Then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3277249" y="2614477"/>
            <a:ext cx="742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F7079"/>
                </a:solidFill>
              </a:rPr>
              <a:t>When</a:t>
            </a:r>
          </a:p>
        </p:txBody>
      </p:sp>
      <p:sp>
        <p:nvSpPr>
          <p:cNvPr id="181" name="CustomShape 18"/>
          <p:cNvSpPr/>
          <p:nvPr/>
        </p:nvSpPr>
        <p:spPr>
          <a:xfrm>
            <a:off x="9605316" y="5401907"/>
            <a:ext cx="151431" cy="151431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19"/>
          <p:cNvSpPr/>
          <p:nvPr/>
        </p:nvSpPr>
        <p:spPr>
          <a:xfrm>
            <a:off x="9605315" y="5649231"/>
            <a:ext cx="151431" cy="151431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39" name="Group 138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140" name="Group 139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42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144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1" name="Oval 140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4660323" y="2087109"/>
            <a:ext cx="174772" cy="155814"/>
            <a:chOff x="5767683" y="2475448"/>
            <a:chExt cx="294679" cy="262714"/>
          </a:xfrm>
        </p:grpSpPr>
        <p:grpSp>
          <p:nvGrpSpPr>
            <p:cNvPr id="168" name="Group 167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18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9" name="Oval 168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4058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38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0" y="1197790"/>
            <a:ext cx="9237687" cy="215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@level_2_technical_details @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nominal_case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@ongoing</a:t>
            </a:r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  <a:p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Scenario: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 of popular and available books adapted to the age of the user, he have never booked suggestions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from 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http://my.library.com/user/Tim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field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value        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200" dirty="0" err="1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userId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Tim          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age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4            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categories from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http://mt.library.com/category?popular=true&amp;age=4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categoryName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cat1    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endParaRPr lang="en-GB" sz="1200" dirty="0">
              <a:solidFill>
                <a:schemeClr val="accent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2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 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924230" y="3355676"/>
            <a:ext cx="4339105" cy="1559568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/>
          <p:nvPr/>
        </p:nvPicPr>
        <p:blipFill>
          <a:blip r:embed="rId3"/>
          <a:stretch/>
        </p:blipFill>
        <p:spPr>
          <a:xfrm>
            <a:off x="5227141" y="4798834"/>
            <a:ext cx="6218442" cy="1288867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28" name="Group 27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30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31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peech Bubble: Rectangle 37"/>
          <p:cNvSpPr/>
          <p:nvPr/>
        </p:nvSpPr>
        <p:spPr>
          <a:xfrm>
            <a:off x="5886451" y="3600920"/>
            <a:ext cx="2705100" cy="534539"/>
          </a:xfrm>
          <a:prstGeom prst="wedgeRectCallout">
            <a:avLst>
              <a:gd name="adj1" fmla="val 21553"/>
              <a:gd name="adj2" fmla="val 86403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dev is guided</a:t>
            </a:r>
          </a:p>
        </p:txBody>
      </p:sp>
    </p:spTree>
    <p:extLst>
      <p:ext uri="{BB962C8B-B14F-4D97-AF65-F5344CB8AC3E}">
        <p14:creationId xmlns:p14="http://schemas.microsoft.com/office/powerpoint/2010/main" val="2313815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39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24230" y="1680870"/>
            <a:ext cx="7581415" cy="1510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@</a:t>
            </a:r>
            <a:r>
              <a:rPr lang="lt-LT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lt-L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“^the user from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hlinkClick r:id="rId2"/>
              </a:rPr>
              <a:t>http://my.library.com/user/([^\”]*)$”)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public void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given_the_user_from_ws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(String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userId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, List&lt;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FieldValue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&gt; values) </a:t>
            </a:r>
            <a:r>
              <a:rPr lang="en-US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throws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Throwable {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FieldValues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fieldsValues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= </a:t>
            </a:r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FieldValues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(values);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</a:t>
            </a:r>
            <a:r>
              <a:rPr lang="en-GB" sz="1200" b="1" dirty="0" err="1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user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.setUserId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userId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);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</a:t>
            </a:r>
            <a:r>
              <a:rPr lang="en-GB" sz="1200" b="1" dirty="0" err="1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user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.setAge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fieldsValues.getAsInteger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field:</a:t>
            </a:r>
            <a:r>
              <a:rPr lang="en-GB" sz="1200" b="1" dirty="0" err="1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”age</a:t>
            </a:r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”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));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</a:t>
            </a:r>
            <a:r>
              <a:rPr lang="en-GB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when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</a:t>
            </a:r>
            <a:r>
              <a:rPr lang="en-GB" sz="1200" b="1" dirty="0" err="1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usersWSClientMock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.retrieveUser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user.getUserId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())).</a:t>
            </a: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thenReturn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</a:t>
            </a:r>
            <a:r>
              <a:rPr lang="en-GB" sz="12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user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);</a:t>
            </a:r>
          </a:p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}         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Picture 27"/>
          <p:cNvPicPr/>
          <p:nvPr/>
        </p:nvPicPr>
        <p:blipFill>
          <a:blip r:embed="rId3"/>
          <a:stretch/>
        </p:blipFill>
        <p:spPr>
          <a:xfrm>
            <a:off x="924230" y="3783189"/>
            <a:ext cx="7581415" cy="1217390"/>
          </a:xfrm>
          <a:prstGeom prst="rect">
            <a:avLst/>
          </a:prstGeom>
          <a:ln>
            <a:noFill/>
          </a:ln>
        </p:spPr>
      </p:pic>
      <p:grpSp>
        <p:nvGrpSpPr>
          <p:cNvPr id="26" name="Group 25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27" name="Group 26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30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31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peech Bubble: Rectangle 37"/>
          <p:cNvSpPr/>
          <p:nvPr/>
        </p:nvSpPr>
        <p:spPr>
          <a:xfrm>
            <a:off x="6901779" y="1085417"/>
            <a:ext cx="2705100" cy="710711"/>
          </a:xfrm>
          <a:prstGeom prst="wedgeRectCallout">
            <a:avLst>
              <a:gd name="adj1" fmla="val 8173"/>
              <a:gd name="adj2" fmla="val 9042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Glue code between steps and main code</a:t>
            </a:r>
          </a:p>
        </p:txBody>
      </p:sp>
      <p:sp>
        <p:nvSpPr>
          <p:cNvPr id="39" name="Speech Bubble: Rectangle 38"/>
          <p:cNvSpPr/>
          <p:nvPr/>
        </p:nvSpPr>
        <p:spPr>
          <a:xfrm>
            <a:off x="8752227" y="3609975"/>
            <a:ext cx="2705100" cy="528569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Contextual variable</a:t>
            </a:r>
          </a:p>
        </p:txBody>
      </p:sp>
    </p:spTree>
    <p:extLst>
      <p:ext uri="{BB962C8B-B14F-4D97-AF65-F5344CB8AC3E}">
        <p14:creationId xmlns:p14="http://schemas.microsoft.com/office/powerpoint/2010/main" val="384631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9989" r="-25916" b="48415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34973" y="3321170"/>
            <a:ext cx="5617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product owner during the demo of the product after an iteration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98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40</a:t>
            </a:fld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921055" y="1296969"/>
            <a:ext cx="4979413" cy="1899438"/>
          </a:xfrm>
          <a:prstGeom prst="rect">
            <a:avLst/>
          </a:prstGeom>
          <a:ln>
            <a:noFill/>
          </a:ln>
        </p:spPr>
      </p:pic>
      <p:sp>
        <p:nvSpPr>
          <p:cNvPr id="39" name="Rectangle 38"/>
          <p:cNvSpPr/>
          <p:nvPr/>
        </p:nvSpPr>
        <p:spPr>
          <a:xfrm>
            <a:off x="4088339" y="1296969"/>
            <a:ext cx="6154387" cy="2797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@level_2_technical_details @</a:t>
            </a:r>
            <a:r>
              <a:rPr lang="en-GB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nominal_case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@ongoing</a:t>
            </a:r>
            <a:r>
              <a:rPr lang="en-GB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  <a:p>
            <a:r>
              <a:rPr lang="en-GB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Scenario: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 of popular and available books adapted to the age of the user, 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he have never booked suggestions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1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from 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http://my.library.com/user/Tim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field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value           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100" dirty="0" err="1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userId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Tim             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age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4               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1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categories from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http://mt.library.com/category?popular=true&amp;age=4</a:t>
            </a:r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GB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categoryName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 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cat1       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  <a:endParaRPr lang="en-GB" sz="1100" dirty="0">
              <a:solidFill>
                <a:schemeClr val="accent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Picture book   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cat3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Bedtime stories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GB" sz="11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books from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http://mt.library.com/categories=cat1,cat2,cat3&amp;available=true</a:t>
            </a:r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GB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bookTitle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 </a:t>
            </a:r>
            <a:r>
              <a:rPr lang="en-GB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b11        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GB" sz="11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           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endParaRPr lang="en-GB" sz="1100" dirty="0">
              <a:solidFill>
                <a:schemeClr val="accent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3"/>
          <a:stretch/>
        </p:blipFill>
        <p:spPr>
          <a:xfrm>
            <a:off x="718927" y="4110316"/>
            <a:ext cx="9179850" cy="720476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/>
          <p:nvPr/>
        </p:nvPicPr>
        <p:blipFill>
          <a:blip r:embed="rId4"/>
          <a:stretch/>
        </p:blipFill>
        <p:spPr>
          <a:xfrm>
            <a:off x="852788" y="4747844"/>
            <a:ext cx="3545493" cy="1316645"/>
          </a:xfrm>
          <a:prstGeom prst="rect">
            <a:avLst/>
          </a:prstGeom>
          <a:ln>
            <a:noFill/>
          </a:ln>
        </p:spPr>
      </p:pic>
      <p:grpSp>
        <p:nvGrpSpPr>
          <p:cNvPr id="43" name="Group 42"/>
          <p:cNvGrpSpPr/>
          <p:nvPr/>
        </p:nvGrpSpPr>
        <p:grpSpPr>
          <a:xfrm>
            <a:off x="9846852" y="218638"/>
            <a:ext cx="779469" cy="760413"/>
            <a:chOff x="6700418" y="3735681"/>
            <a:chExt cx="779469" cy="760413"/>
          </a:xfrm>
        </p:grpSpPr>
        <p:sp>
          <p:nvSpPr>
            <p:cNvPr id="44" name="TextBox 43"/>
            <p:cNvSpPr txBox="1"/>
            <p:nvPr/>
          </p:nvSpPr>
          <p:spPr>
            <a:xfrm>
              <a:off x="6700418" y="3941800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5" name="Group 4"/>
            <p:cNvGrpSpPr>
              <a:grpSpLocks noChangeAspect="1"/>
            </p:cNvGrpSpPr>
            <p:nvPr/>
          </p:nvGrpSpPr>
          <p:grpSpPr bwMode="auto">
            <a:xfrm>
              <a:off x="6736936" y="3735681"/>
              <a:ext cx="742951" cy="760413"/>
              <a:chOff x="5566" y="2576"/>
              <a:chExt cx="468" cy="479"/>
            </a:xfrm>
          </p:grpSpPr>
          <p:sp>
            <p:nvSpPr>
              <p:cNvPr id="4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35" name="Group 34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37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41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55" name="Group 54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57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57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Speech Bubble: Rectangle 63"/>
          <p:cNvSpPr/>
          <p:nvPr/>
        </p:nvSpPr>
        <p:spPr>
          <a:xfrm>
            <a:off x="8752227" y="3609975"/>
            <a:ext cx="2705100" cy="528569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mocks </a:t>
            </a:r>
            <a:r>
              <a:rPr lang="en-GB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78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41</a:t>
            </a:fld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990138" y="1440000"/>
            <a:ext cx="4133948" cy="1765471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3"/>
          <a:stretch/>
        </p:blipFill>
        <p:spPr>
          <a:xfrm>
            <a:off x="838200" y="3260964"/>
            <a:ext cx="10869125" cy="893721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4"/>
          <a:stretch/>
        </p:blipFill>
        <p:spPr>
          <a:xfrm>
            <a:off x="939444" y="4045979"/>
            <a:ext cx="4219146" cy="2074948"/>
          </a:xfrm>
          <a:prstGeom prst="rect">
            <a:avLst/>
          </a:prstGeom>
          <a:ln>
            <a:noFill/>
          </a:ln>
        </p:spPr>
      </p:pic>
      <p:grpSp>
        <p:nvGrpSpPr>
          <p:cNvPr id="37" name="Group 36"/>
          <p:cNvGrpSpPr/>
          <p:nvPr/>
        </p:nvGrpSpPr>
        <p:grpSpPr>
          <a:xfrm>
            <a:off x="9846852" y="218638"/>
            <a:ext cx="779469" cy="760413"/>
            <a:chOff x="6700418" y="3735681"/>
            <a:chExt cx="779469" cy="760413"/>
          </a:xfrm>
        </p:grpSpPr>
        <p:sp>
          <p:nvSpPr>
            <p:cNvPr id="42" name="TextBox 41"/>
            <p:cNvSpPr txBox="1"/>
            <p:nvPr/>
          </p:nvSpPr>
          <p:spPr>
            <a:xfrm>
              <a:off x="6700418" y="3941800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3" name="Group 4"/>
            <p:cNvGrpSpPr>
              <a:grpSpLocks noChangeAspect="1"/>
            </p:cNvGrpSpPr>
            <p:nvPr/>
          </p:nvGrpSpPr>
          <p:grpSpPr bwMode="auto">
            <a:xfrm>
              <a:off x="6736936" y="3735681"/>
              <a:ext cx="742951" cy="760413"/>
              <a:chOff x="5566" y="2576"/>
              <a:chExt cx="468" cy="479"/>
            </a:xfrm>
          </p:grpSpPr>
          <p:sp>
            <p:nvSpPr>
              <p:cNvPr id="4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38" name="Group 37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0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40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Speech Bubble: Rectangle 51"/>
          <p:cNvSpPr/>
          <p:nvPr/>
        </p:nvSpPr>
        <p:spPr>
          <a:xfrm>
            <a:off x="7802952" y="2652843"/>
            <a:ext cx="2705100" cy="528569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code call</a:t>
            </a:r>
          </a:p>
        </p:txBody>
      </p:sp>
    </p:spTree>
    <p:extLst>
      <p:ext uri="{BB962C8B-B14F-4D97-AF65-F5344CB8AC3E}">
        <p14:creationId xmlns:p14="http://schemas.microsoft.com/office/powerpoint/2010/main" val="3960872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42</a:t>
            </a:fld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9850330" y="223729"/>
            <a:ext cx="779469" cy="762001"/>
            <a:chOff x="8243504" y="2223276"/>
            <a:chExt cx="779469" cy="762001"/>
          </a:xfrm>
        </p:grpSpPr>
        <p:sp>
          <p:nvSpPr>
            <p:cNvPr id="51" name="TextBox 50"/>
            <p:cNvSpPr txBox="1"/>
            <p:nvPr/>
          </p:nvSpPr>
          <p:spPr>
            <a:xfrm>
              <a:off x="8243504" y="2429392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52" name="Group 4"/>
            <p:cNvGrpSpPr>
              <a:grpSpLocks noChangeAspect="1"/>
            </p:cNvGrpSpPr>
            <p:nvPr/>
          </p:nvGrpSpPr>
          <p:grpSpPr bwMode="auto">
            <a:xfrm>
              <a:off x="8280022" y="2223276"/>
              <a:ext cx="742951" cy="762001"/>
              <a:chOff x="5566" y="2576"/>
              <a:chExt cx="468" cy="480"/>
            </a:xfrm>
          </p:grpSpPr>
          <p:sp>
            <p:nvSpPr>
              <p:cNvPr id="5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869015" y="3464257"/>
            <a:ext cx="9550440" cy="902880"/>
          </a:xfrm>
          <a:prstGeom prst="rect">
            <a:avLst/>
          </a:prstGeom>
          <a:ln>
            <a:noFill/>
          </a:ln>
        </p:spPr>
      </p:pic>
      <p:pic>
        <p:nvPicPr>
          <p:cNvPr id="59" name="Picture 58"/>
          <p:cNvPicPr/>
          <p:nvPr/>
        </p:nvPicPr>
        <p:blipFill>
          <a:blip r:embed="rId3"/>
          <a:stretch/>
        </p:blipFill>
        <p:spPr>
          <a:xfrm>
            <a:off x="989729" y="1820168"/>
            <a:ext cx="5048762" cy="1644089"/>
          </a:xfrm>
          <a:prstGeom prst="rect">
            <a:avLst/>
          </a:prstGeom>
          <a:ln>
            <a:noFill/>
          </a:ln>
        </p:spPr>
      </p:pic>
      <p:pic>
        <p:nvPicPr>
          <p:cNvPr id="60" name="Picture 59"/>
          <p:cNvPicPr/>
          <p:nvPr/>
        </p:nvPicPr>
        <p:blipFill>
          <a:blip r:embed="rId4"/>
          <a:stretch/>
        </p:blipFill>
        <p:spPr>
          <a:xfrm>
            <a:off x="989729" y="4316108"/>
            <a:ext cx="3097507" cy="1819153"/>
          </a:xfrm>
          <a:prstGeom prst="rect">
            <a:avLst/>
          </a:prstGeom>
          <a:ln>
            <a:noFill/>
          </a:ln>
        </p:spPr>
      </p:pic>
      <p:sp>
        <p:nvSpPr>
          <p:cNvPr id="62" name="Rectangle 61"/>
          <p:cNvSpPr/>
          <p:nvPr/>
        </p:nvSpPr>
        <p:spPr>
          <a:xfrm>
            <a:off x="989730" y="1221322"/>
            <a:ext cx="5610398" cy="710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@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lt-L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“^the http code is </a:t>
            </a:r>
            <a:r>
              <a:rPr lang="en-US" sz="1100" u="sng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\</a:t>
            </a:r>
            <a:r>
              <a:rPr 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hlinkClick r:id="rId5"/>
              </a:rPr>
              <a:t>”([^\”]*)\”$”)</a:t>
            </a:r>
            <a:endParaRPr lang="en-US" sz="1100" u="sng" dirty="0">
              <a:solidFill>
                <a:schemeClr val="tx1">
                  <a:lumMod val="65000"/>
                  <a:lumOff val="3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public void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the_http_code_is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(Integer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httpCode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) </a:t>
            </a:r>
            <a:r>
              <a:rPr lang="en-US" sz="1100" b="1" dirty="0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throws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Throwable {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GB" sz="11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assertThat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</a:t>
            </a:r>
            <a:r>
              <a:rPr lang="en-GB" sz="1100" b="1" dirty="0" err="1">
                <a:solidFill>
                  <a:srgbClr val="1F7079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wsSuggestionsResponse</a:t>
            </a:r>
            <a:r>
              <a:rPr lang="en-GB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.getStatus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(), is(</a:t>
            </a:r>
            <a:r>
              <a:rPr lang="en-GB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httpCode</a:t>
            </a:r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));</a:t>
            </a:r>
          </a:p>
          <a:p>
            <a:r>
              <a:rPr lang="en-GB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}        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37" name="Group 36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39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Speech Bubble: Rectangle 45"/>
          <p:cNvSpPr/>
          <p:nvPr/>
        </p:nvSpPr>
        <p:spPr>
          <a:xfrm>
            <a:off x="7056777" y="2535738"/>
            <a:ext cx="2705100" cy="528569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code does not exist…</a:t>
            </a:r>
          </a:p>
        </p:txBody>
      </p:sp>
      <p:sp>
        <p:nvSpPr>
          <p:cNvPr id="47" name="Speech Bubble: Rectangle 46"/>
          <p:cNvSpPr/>
          <p:nvPr/>
        </p:nvSpPr>
        <p:spPr>
          <a:xfrm>
            <a:off x="7056777" y="4568890"/>
            <a:ext cx="2705100" cy="528569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results</a:t>
            </a:r>
          </a:p>
        </p:txBody>
      </p:sp>
    </p:spTree>
    <p:extLst>
      <p:ext uri="{BB962C8B-B14F-4D97-AF65-F5344CB8AC3E}">
        <p14:creationId xmlns:p14="http://schemas.microsoft.com/office/powerpoint/2010/main" val="3429010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43</a:t>
            </a:fld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9850330" y="223729"/>
            <a:ext cx="779469" cy="762001"/>
            <a:chOff x="8243504" y="2223276"/>
            <a:chExt cx="779469" cy="762001"/>
          </a:xfrm>
        </p:grpSpPr>
        <p:sp>
          <p:nvSpPr>
            <p:cNvPr id="51" name="TextBox 50"/>
            <p:cNvSpPr txBox="1"/>
            <p:nvPr/>
          </p:nvSpPr>
          <p:spPr>
            <a:xfrm>
              <a:off x="8243504" y="2429392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52" name="Group 4"/>
            <p:cNvGrpSpPr>
              <a:grpSpLocks noChangeAspect="1"/>
            </p:cNvGrpSpPr>
            <p:nvPr/>
          </p:nvGrpSpPr>
          <p:grpSpPr bwMode="auto">
            <a:xfrm>
              <a:off x="8280022" y="2223276"/>
              <a:ext cx="742951" cy="762001"/>
              <a:chOff x="5566" y="2576"/>
              <a:chExt cx="468" cy="480"/>
            </a:xfrm>
          </p:grpSpPr>
          <p:sp>
            <p:nvSpPr>
              <p:cNvPr id="5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797592" y="1232970"/>
            <a:ext cx="8472007" cy="1050427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 rotWithShape="1">
          <a:blip r:embed="rId3"/>
          <a:srcRect b="9170"/>
          <a:stretch/>
        </p:blipFill>
        <p:spPr>
          <a:xfrm>
            <a:off x="1462896" y="2187182"/>
            <a:ext cx="1805848" cy="804158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4"/>
          <a:stretch/>
        </p:blipFill>
        <p:spPr>
          <a:xfrm>
            <a:off x="915108" y="3768294"/>
            <a:ext cx="7797571" cy="2286225"/>
          </a:xfrm>
          <a:prstGeom prst="rect">
            <a:avLst/>
          </a:prstGeom>
          <a:ln>
            <a:noFill/>
          </a:ln>
        </p:spPr>
      </p:pic>
      <p:grpSp>
        <p:nvGrpSpPr>
          <p:cNvPr id="38" name="Group 37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39" name="Group 38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1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41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Speech Bubble: Rectangle 47"/>
          <p:cNvSpPr/>
          <p:nvPr/>
        </p:nvSpPr>
        <p:spPr>
          <a:xfrm>
            <a:off x="1770402" y="3151241"/>
            <a:ext cx="2705100" cy="528569"/>
          </a:xfrm>
          <a:prstGeom prst="wedgeRectCallout">
            <a:avLst>
              <a:gd name="adj1" fmla="val -38306"/>
              <a:gd name="adj2" fmla="val 89084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Let’s write the real code</a:t>
            </a:r>
          </a:p>
        </p:txBody>
      </p:sp>
    </p:spTree>
    <p:extLst>
      <p:ext uri="{BB962C8B-B14F-4D97-AF65-F5344CB8AC3E}">
        <p14:creationId xmlns:p14="http://schemas.microsoft.com/office/powerpoint/2010/main" val="2686966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44</a:t>
            </a:fld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6" name="Picture 35"/>
          <p:cNvPicPr/>
          <p:nvPr/>
        </p:nvPicPr>
        <p:blipFill rotWithShape="1">
          <a:blip r:embed="rId2"/>
          <a:srcRect b="9170"/>
          <a:stretch/>
        </p:blipFill>
        <p:spPr>
          <a:xfrm>
            <a:off x="1462896" y="2187182"/>
            <a:ext cx="1805848" cy="804158"/>
          </a:xfrm>
          <a:prstGeom prst="rect">
            <a:avLst/>
          </a:prstGeom>
          <a:ln>
            <a:noFill/>
          </a:ln>
        </p:spPr>
      </p:pic>
      <p:grpSp>
        <p:nvGrpSpPr>
          <p:cNvPr id="64" name="Group 63"/>
          <p:cNvGrpSpPr/>
          <p:nvPr/>
        </p:nvGrpSpPr>
        <p:grpSpPr>
          <a:xfrm>
            <a:off x="9852853" y="225755"/>
            <a:ext cx="777875" cy="760413"/>
            <a:chOff x="8799513" y="4089400"/>
            <a:chExt cx="777875" cy="760413"/>
          </a:xfrm>
        </p:grpSpPr>
        <p:sp>
          <p:nvSpPr>
            <p:cNvPr id="65" name="TextBox 64"/>
            <p:cNvSpPr txBox="1"/>
            <p:nvPr/>
          </p:nvSpPr>
          <p:spPr>
            <a:xfrm>
              <a:off x="8799513" y="4295519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6" name="Group 4"/>
            <p:cNvGrpSpPr>
              <a:grpSpLocks noChangeAspect="1"/>
            </p:cNvGrpSpPr>
            <p:nvPr/>
          </p:nvGrpSpPr>
          <p:grpSpPr bwMode="auto">
            <a:xfrm>
              <a:off x="8836025" y="4089400"/>
              <a:ext cx="741363" cy="760413"/>
              <a:chOff x="5566" y="2576"/>
              <a:chExt cx="467" cy="479"/>
            </a:xfrm>
          </p:grpSpPr>
          <p:sp>
            <p:nvSpPr>
              <p:cNvPr id="6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5565" y="2601"/>
                <a:ext cx="122" cy="296"/>
              </a:xfrm>
              <a:custGeom>
                <a:avLst/>
                <a:gdLst>
                  <a:gd name="T0" fmla="*/ 97 w 97"/>
                  <a:gd name="T1" fmla="*/ 51 h 233"/>
                  <a:gd name="T2" fmla="*/ 58 w 97"/>
                  <a:gd name="T3" fmla="*/ 80 h 233"/>
                  <a:gd name="T4" fmla="*/ 43 w 97"/>
                  <a:gd name="T5" fmla="*/ 100 h 233"/>
                  <a:gd name="T6" fmla="*/ 32 w 97"/>
                  <a:gd name="T7" fmla="*/ 124 h 233"/>
                  <a:gd name="T8" fmla="*/ 25 w 97"/>
                  <a:gd name="T9" fmla="*/ 150 h 233"/>
                  <a:gd name="T10" fmla="*/ 23 w 97"/>
                  <a:gd name="T11" fmla="*/ 163 h 233"/>
                  <a:gd name="T12" fmla="*/ 23 w 97"/>
                  <a:gd name="T13" fmla="*/ 170 h 233"/>
                  <a:gd name="T14" fmla="*/ 23 w 97"/>
                  <a:gd name="T15" fmla="*/ 177 h 233"/>
                  <a:gd name="T16" fmla="*/ 36 w 97"/>
                  <a:gd name="T17" fmla="*/ 233 h 233"/>
                  <a:gd name="T18" fmla="*/ 8 w 97"/>
                  <a:gd name="T19" fmla="*/ 180 h 233"/>
                  <a:gd name="T20" fmla="*/ 6 w 97"/>
                  <a:gd name="T21" fmla="*/ 172 h 233"/>
                  <a:gd name="T22" fmla="*/ 4 w 97"/>
                  <a:gd name="T23" fmla="*/ 165 h 233"/>
                  <a:gd name="T24" fmla="*/ 2 w 97"/>
                  <a:gd name="T25" fmla="*/ 149 h 233"/>
                  <a:gd name="T26" fmla="*/ 1 w 97"/>
                  <a:gd name="T27" fmla="*/ 117 h 233"/>
                  <a:gd name="T28" fmla="*/ 7 w 97"/>
                  <a:gd name="T29" fmla="*/ 85 h 233"/>
                  <a:gd name="T30" fmla="*/ 20 w 97"/>
                  <a:gd name="T31" fmla="*/ 54 h 233"/>
                  <a:gd name="T32" fmla="*/ 62 w 97"/>
                  <a:gd name="T33" fmla="*/ 0 h 233"/>
                  <a:gd name="T34" fmla="*/ 97 w 97"/>
                  <a:gd name="T35" fmla="*/ 5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33">
                    <a:moveTo>
                      <a:pt x="97" y="51"/>
                    </a:moveTo>
                    <a:cubicBezTo>
                      <a:pt x="83" y="58"/>
                      <a:pt x="69" y="67"/>
                      <a:pt x="58" y="80"/>
                    </a:cubicBezTo>
                    <a:cubicBezTo>
                      <a:pt x="52" y="86"/>
                      <a:pt x="48" y="93"/>
                      <a:pt x="43" y="100"/>
                    </a:cubicBezTo>
                    <a:cubicBezTo>
                      <a:pt x="39" y="108"/>
                      <a:pt x="34" y="115"/>
                      <a:pt x="32" y="124"/>
                    </a:cubicBezTo>
                    <a:cubicBezTo>
                      <a:pt x="29" y="132"/>
                      <a:pt x="26" y="141"/>
                      <a:pt x="25" y="150"/>
                    </a:cubicBezTo>
                    <a:cubicBezTo>
                      <a:pt x="24" y="154"/>
                      <a:pt x="24" y="159"/>
                      <a:pt x="23" y="163"/>
                    </a:cubicBezTo>
                    <a:cubicBezTo>
                      <a:pt x="23" y="165"/>
                      <a:pt x="23" y="168"/>
                      <a:pt x="23" y="170"/>
                    </a:cubicBezTo>
                    <a:cubicBezTo>
                      <a:pt x="23" y="172"/>
                      <a:pt x="23" y="175"/>
                      <a:pt x="23" y="177"/>
                    </a:cubicBezTo>
                    <a:cubicBezTo>
                      <a:pt x="23" y="196"/>
                      <a:pt x="28" y="215"/>
                      <a:pt x="36" y="233"/>
                    </a:cubicBezTo>
                    <a:cubicBezTo>
                      <a:pt x="24" y="217"/>
                      <a:pt x="14" y="199"/>
                      <a:pt x="8" y="180"/>
                    </a:cubicBezTo>
                    <a:cubicBezTo>
                      <a:pt x="7" y="177"/>
                      <a:pt x="6" y="175"/>
                      <a:pt x="6" y="172"/>
                    </a:cubicBezTo>
                    <a:cubicBezTo>
                      <a:pt x="5" y="170"/>
                      <a:pt x="5" y="167"/>
                      <a:pt x="4" y="165"/>
                    </a:cubicBezTo>
                    <a:cubicBezTo>
                      <a:pt x="3" y="160"/>
                      <a:pt x="2" y="154"/>
                      <a:pt x="2" y="149"/>
                    </a:cubicBezTo>
                    <a:cubicBezTo>
                      <a:pt x="0" y="139"/>
                      <a:pt x="1" y="128"/>
                      <a:pt x="1" y="117"/>
                    </a:cubicBezTo>
                    <a:cubicBezTo>
                      <a:pt x="2" y="106"/>
                      <a:pt x="5" y="96"/>
                      <a:pt x="7" y="85"/>
                    </a:cubicBezTo>
                    <a:cubicBezTo>
                      <a:pt x="11" y="75"/>
                      <a:pt x="15" y="64"/>
                      <a:pt x="20" y="54"/>
                    </a:cubicBezTo>
                    <a:cubicBezTo>
                      <a:pt x="30" y="34"/>
                      <a:pt x="44" y="16"/>
                      <a:pt x="62" y="0"/>
                    </a:cubicBezTo>
                    <a:lnTo>
                      <a:pt x="97" y="51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0"/>
              <p:cNvSpPr>
                <a:spLocks/>
              </p:cNvSpPr>
              <p:nvPr/>
            </p:nvSpPr>
            <p:spPr bwMode="auto">
              <a:xfrm>
                <a:off x="5620" y="2577"/>
                <a:ext cx="146" cy="138"/>
              </a:xfrm>
              <a:custGeom>
                <a:avLst/>
                <a:gdLst>
                  <a:gd name="T0" fmla="*/ 0 w 146"/>
                  <a:gd name="T1" fmla="*/ 0 h 138"/>
                  <a:gd name="T2" fmla="*/ 146 w 146"/>
                  <a:gd name="T3" fmla="*/ 23 h 138"/>
                  <a:gd name="T4" fmla="*/ 54 w 146"/>
                  <a:gd name="T5" fmla="*/ 138 h 138"/>
                  <a:gd name="T6" fmla="*/ 0 w 146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38">
                    <a:moveTo>
                      <a:pt x="0" y="0"/>
                    </a:moveTo>
                    <a:lnTo>
                      <a:pt x="146" y="23"/>
                    </a:lnTo>
                    <a:lnTo>
                      <a:pt x="54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4" name="Picture 73"/>
          <p:cNvPicPr/>
          <p:nvPr/>
        </p:nvPicPr>
        <p:blipFill>
          <a:blip r:embed="rId3"/>
          <a:stretch/>
        </p:blipFill>
        <p:spPr>
          <a:xfrm>
            <a:off x="978793" y="4122764"/>
            <a:ext cx="6349041" cy="1659930"/>
          </a:xfrm>
          <a:prstGeom prst="rect">
            <a:avLst/>
          </a:prstGeom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4"/>
          <a:stretch/>
        </p:blipFill>
        <p:spPr>
          <a:xfrm>
            <a:off x="978793" y="1389951"/>
            <a:ext cx="6860121" cy="2036613"/>
          </a:xfrm>
          <a:prstGeom prst="rect">
            <a:avLst/>
          </a:prstGeom>
          <a:ln>
            <a:noFill/>
          </a:ln>
        </p:spPr>
      </p:pic>
      <p:grpSp>
        <p:nvGrpSpPr>
          <p:cNvPr id="37" name="Group 36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38" name="Group 37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0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40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Speech Bubble: Rectangle 46"/>
          <p:cNvSpPr/>
          <p:nvPr/>
        </p:nvSpPr>
        <p:spPr>
          <a:xfrm>
            <a:off x="7838914" y="2408257"/>
            <a:ext cx="3375965" cy="528569"/>
          </a:xfrm>
          <a:prstGeom prst="wedgeRectCallout">
            <a:avLst>
              <a:gd name="adj1" fmla="val -33509"/>
              <a:gd name="adj2" fmla="val 10890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implemented scenario!</a:t>
            </a:r>
          </a:p>
        </p:txBody>
      </p:sp>
      <p:sp>
        <p:nvSpPr>
          <p:cNvPr id="49" name="Speech Bubble: Rectangle 48"/>
          <p:cNvSpPr/>
          <p:nvPr/>
        </p:nvSpPr>
        <p:spPr>
          <a:xfrm>
            <a:off x="7885055" y="4275157"/>
            <a:ext cx="3375965" cy="677843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code is activated in the production conditions</a:t>
            </a:r>
          </a:p>
        </p:txBody>
      </p:sp>
    </p:spTree>
    <p:extLst>
      <p:ext uri="{BB962C8B-B14F-4D97-AF65-F5344CB8AC3E}">
        <p14:creationId xmlns:p14="http://schemas.microsoft.com/office/powerpoint/2010/main" val="1260621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45</a:t>
            </a:fld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852853" y="225755"/>
            <a:ext cx="777875" cy="760413"/>
            <a:chOff x="8799513" y="4089400"/>
            <a:chExt cx="777875" cy="760413"/>
          </a:xfrm>
        </p:grpSpPr>
        <p:sp>
          <p:nvSpPr>
            <p:cNvPr id="65" name="TextBox 64"/>
            <p:cNvSpPr txBox="1"/>
            <p:nvPr/>
          </p:nvSpPr>
          <p:spPr>
            <a:xfrm>
              <a:off x="8799513" y="4295519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6" name="Group 4"/>
            <p:cNvGrpSpPr>
              <a:grpSpLocks noChangeAspect="1"/>
            </p:cNvGrpSpPr>
            <p:nvPr/>
          </p:nvGrpSpPr>
          <p:grpSpPr bwMode="auto">
            <a:xfrm>
              <a:off x="8836025" y="4089400"/>
              <a:ext cx="741363" cy="760413"/>
              <a:chOff x="5566" y="2576"/>
              <a:chExt cx="467" cy="479"/>
            </a:xfrm>
          </p:grpSpPr>
          <p:sp>
            <p:nvSpPr>
              <p:cNvPr id="6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5565" y="2601"/>
                <a:ext cx="122" cy="296"/>
              </a:xfrm>
              <a:custGeom>
                <a:avLst/>
                <a:gdLst>
                  <a:gd name="T0" fmla="*/ 97 w 97"/>
                  <a:gd name="T1" fmla="*/ 51 h 233"/>
                  <a:gd name="T2" fmla="*/ 58 w 97"/>
                  <a:gd name="T3" fmla="*/ 80 h 233"/>
                  <a:gd name="T4" fmla="*/ 43 w 97"/>
                  <a:gd name="T5" fmla="*/ 100 h 233"/>
                  <a:gd name="T6" fmla="*/ 32 w 97"/>
                  <a:gd name="T7" fmla="*/ 124 h 233"/>
                  <a:gd name="T8" fmla="*/ 25 w 97"/>
                  <a:gd name="T9" fmla="*/ 150 h 233"/>
                  <a:gd name="T10" fmla="*/ 23 w 97"/>
                  <a:gd name="T11" fmla="*/ 163 h 233"/>
                  <a:gd name="T12" fmla="*/ 23 w 97"/>
                  <a:gd name="T13" fmla="*/ 170 h 233"/>
                  <a:gd name="T14" fmla="*/ 23 w 97"/>
                  <a:gd name="T15" fmla="*/ 177 h 233"/>
                  <a:gd name="T16" fmla="*/ 36 w 97"/>
                  <a:gd name="T17" fmla="*/ 233 h 233"/>
                  <a:gd name="T18" fmla="*/ 8 w 97"/>
                  <a:gd name="T19" fmla="*/ 180 h 233"/>
                  <a:gd name="T20" fmla="*/ 6 w 97"/>
                  <a:gd name="T21" fmla="*/ 172 h 233"/>
                  <a:gd name="T22" fmla="*/ 4 w 97"/>
                  <a:gd name="T23" fmla="*/ 165 h 233"/>
                  <a:gd name="T24" fmla="*/ 2 w 97"/>
                  <a:gd name="T25" fmla="*/ 149 h 233"/>
                  <a:gd name="T26" fmla="*/ 1 w 97"/>
                  <a:gd name="T27" fmla="*/ 117 h 233"/>
                  <a:gd name="T28" fmla="*/ 7 w 97"/>
                  <a:gd name="T29" fmla="*/ 85 h 233"/>
                  <a:gd name="T30" fmla="*/ 20 w 97"/>
                  <a:gd name="T31" fmla="*/ 54 h 233"/>
                  <a:gd name="T32" fmla="*/ 62 w 97"/>
                  <a:gd name="T33" fmla="*/ 0 h 233"/>
                  <a:gd name="T34" fmla="*/ 97 w 97"/>
                  <a:gd name="T35" fmla="*/ 5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33">
                    <a:moveTo>
                      <a:pt x="97" y="51"/>
                    </a:moveTo>
                    <a:cubicBezTo>
                      <a:pt x="83" y="58"/>
                      <a:pt x="69" y="67"/>
                      <a:pt x="58" y="80"/>
                    </a:cubicBezTo>
                    <a:cubicBezTo>
                      <a:pt x="52" y="86"/>
                      <a:pt x="48" y="93"/>
                      <a:pt x="43" y="100"/>
                    </a:cubicBezTo>
                    <a:cubicBezTo>
                      <a:pt x="39" y="108"/>
                      <a:pt x="34" y="115"/>
                      <a:pt x="32" y="124"/>
                    </a:cubicBezTo>
                    <a:cubicBezTo>
                      <a:pt x="29" y="132"/>
                      <a:pt x="26" y="141"/>
                      <a:pt x="25" y="150"/>
                    </a:cubicBezTo>
                    <a:cubicBezTo>
                      <a:pt x="24" y="154"/>
                      <a:pt x="24" y="159"/>
                      <a:pt x="23" y="163"/>
                    </a:cubicBezTo>
                    <a:cubicBezTo>
                      <a:pt x="23" y="165"/>
                      <a:pt x="23" y="168"/>
                      <a:pt x="23" y="170"/>
                    </a:cubicBezTo>
                    <a:cubicBezTo>
                      <a:pt x="23" y="172"/>
                      <a:pt x="23" y="175"/>
                      <a:pt x="23" y="177"/>
                    </a:cubicBezTo>
                    <a:cubicBezTo>
                      <a:pt x="23" y="196"/>
                      <a:pt x="28" y="215"/>
                      <a:pt x="36" y="233"/>
                    </a:cubicBezTo>
                    <a:cubicBezTo>
                      <a:pt x="24" y="217"/>
                      <a:pt x="14" y="199"/>
                      <a:pt x="8" y="180"/>
                    </a:cubicBezTo>
                    <a:cubicBezTo>
                      <a:pt x="7" y="177"/>
                      <a:pt x="6" y="175"/>
                      <a:pt x="6" y="172"/>
                    </a:cubicBezTo>
                    <a:cubicBezTo>
                      <a:pt x="5" y="170"/>
                      <a:pt x="5" y="167"/>
                      <a:pt x="4" y="165"/>
                    </a:cubicBezTo>
                    <a:cubicBezTo>
                      <a:pt x="3" y="160"/>
                      <a:pt x="2" y="154"/>
                      <a:pt x="2" y="149"/>
                    </a:cubicBezTo>
                    <a:cubicBezTo>
                      <a:pt x="0" y="139"/>
                      <a:pt x="1" y="128"/>
                      <a:pt x="1" y="117"/>
                    </a:cubicBezTo>
                    <a:cubicBezTo>
                      <a:pt x="2" y="106"/>
                      <a:pt x="5" y="96"/>
                      <a:pt x="7" y="85"/>
                    </a:cubicBezTo>
                    <a:cubicBezTo>
                      <a:pt x="11" y="75"/>
                      <a:pt x="15" y="64"/>
                      <a:pt x="20" y="54"/>
                    </a:cubicBezTo>
                    <a:cubicBezTo>
                      <a:pt x="30" y="34"/>
                      <a:pt x="44" y="16"/>
                      <a:pt x="62" y="0"/>
                    </a:cubicBezTo>
                    <a:lnTo>
                      <a:pt x="97" y="51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0"/>
              <p:cNvSpPr>
                <a:spLocks/>
              </p:cNvSpPr>
              <p:nvPr/>
            </p:nvSpPr>
            <p:spPr bwMode="auto">
              <a:xfrm>
                <a:off x="5620" y="2577"/>
                <a:ext cx="146" cy="138"/>
              </a:xfrm>
              <a:custGeom>
                <a:avLst/>
                <a:gdLst>
                  <a:gd name="T0" fmla="*/ 0 w 146"/>
                  <a:gd name="T1" fmla="*/ 0 h 138"/>
                  <a:gd name="T2" fmla="*/ 146 w 146"/>
                  <a:gd name="T3" fmla="*/ 23 h 138"/>
                  <a:gd name="T4" fmla="*/ 54 w 146"/>
                  <a:gd name="T5" fmla="*/ 138 h 138"/>
                  <a:gd name="T6" fmla="*/ 0 w 146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38">
                    <a:moveTo>
                      <a:pt x="0" y="0"/>
                    </a:moveTo>
                    <a:lnTo>
                      <a:pt x="146" y="23"/>
                    </a:lnTo>
                    <a:lnTo>
                      <a:pt x="54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9161273" y="23084"/>
            <a:ext cx="779469" cy="762001"/>
            <a:chOff x="8243504" y="2223276"/>
            <a:chExt cx="779469" cy="762001"/>
          </a:xfrm>
        </p:grpSpPr>
        <p:sp>
          <p:nvSpPr>
            <p:cNvPr id="38" name="TextBox 37"/>
            <p:cNvSpPr txBox="1"/>
            <p:nvPr/>
          </p:nvSpPr>
          <p:spPr>
            <a:xfrm>
              <a:off x="8243504" y="2429392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9" name="Group 4"/>
            <p:cNvGrpSpPr>
              <a:grpSpLocks noChangeAspect="1"/>
            </p:cNvGrpSpPr>
            <p:nvPr/>
          </p:nvGrpSpPr>
          <p:grpSpPr bwMode="auto">
            <a:xfrm>
              <a:off x="8280022" y="2223276"/>
              <a:ext cx="742951" cy="762001"/>
              <a:chOff x="5566" y="2576"/>
              <a:chExt cx="468" cy="480"/>
            </a:xfrm>
          </p:grpSpPr>
          <p:sp>
            <p:nvSpPr>
              <p:cNvPr id="4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915127" y="1221321"/>
            <a:ext cx="4557927" cy="2335398"/>
          </a:xfrm>
          <a:prstGeom prst="rect">
            <a:avLst/>
          </a:prstGeom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3"/>
          <a:stretch/>
        </p:blipFill>
        <p:spPr>
          <a:xfrm>
            <a:off x="4484681" y="1618282"/>
            <a:ext cx="5245717" cy="1246994"/>
          </a:xfrm>
          <a:prstGeom prst="rect">
            <a:avLst/>
          </a:prstGeom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4"/>
          <a:stretch/>
        </p:blipFill>
        <p:spPr>
          <a:xfrm>
            <a:off x="5013102" y="2926323"/>
            <a:ext cx="3605537" cy="861237"/>
          </a:xfrm>
          <a:prstGeom prst="rect">
            <a:avLst/>
          </a:prstGeom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5"/>
          <a:stretch/>
        </p:blipFill>
        <p:spPr>
          <a:xfrm>
            <a:off x="768091" y="3787560"/>
            <a:ext cx="6529857" cy="2288536"/>
          </a:xfrm>
          <a:prstGeom prst="rect">
            <a:avLst/>
          </a:prstGeom>
          <a:ln>
            <a:noFill/>
          </a:ln>
        </p:spPr>
      </p:pic>
      <p:grpSp>
        <p:nvGrpSpPr>
          <p:cNvPr id="49" name="Group 48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50" name="Group 49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52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Speech Bubble: Rectangle 58"/>
          <p:cNvSpPr/>
          <p:nvPr/>
        </p:nvSpPr>
        <p:spPr>
          <a:xfrm>
            <a:off x="7885055" y="4275157"/>
            <a:ext cx="3375965" cy="677843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Reusing executable steps with a lower level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4184610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46</a:t>
            </a:fld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852853" y="225755"/>
            <a:ext cx="777875" cy="760413"/>
            <a:chOff x="8799513" y="4089400"/>
            <a:chExt cx="777875" cy="760413"/>
          </a:xfrm>
        </p:grpSpPr>
        <p:sp>
          <p:nvSpPr>
            <p:cNvPr id="65" name="TextBox 64"/>
            <p:cNvSpPr txBox="1"/>
            <p:nvPr/>
          </p:nvSpPr>
          <p:spPr>
            <a:xfrm>
              <a:off x="8799513" y="4295519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6" name="Group 4"/>
            <p:cNvGrpSpPr>
              <a:grpSpLocks noChangeAspect="1"/>
            </p:cNvGrpSpPr>
            <p:nvPr/>
          </p:nvGrpSpPr>
          <p:grpSpPr bwMode="auto">
            <a:xfrm>
              <a:off x="8836025" y="4089400"/>
              <a:ext cx="741363" cy="760413"/>
              <a:chOff x="5566" y="2576"/>
              <a:chExt cx="467" cy="479"/>
            </a:xfrm>
          </p:grpSpPr>
          <p:sp>
            <p:nvSpPr>
              <p:cNvPr id="6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5565" y="2601"/>
                <a:ext cx="122" cy="296"/>
              </a:xfrm>
              <a:custGeom>
                <a:avLst/>
                <a:gdLst>
                  <a:gd name="T0" fmla="*/ 97 w 97"/>
                  <a:gd name="T1" fmla="*/ 51 h 233"/>
                  <a:gd name="T2" fmla="*/ 58 w 97"/>
                  <a:gd name="T3" fmla="*/ 80 h 233"/>
                  <a:gd name="T4" fmla="*/ 43 w 97"/>
                  <a:gd name="T5" fmla="*/ 100 h 233"/>
                  <a:gd name="T6" fmla="*/ 32 w 97"/>
                  <a:gd name="T7" fmla="*/ 124 h 233"/>
                  <a:gd name="T8" fmla="*/ 25 w 97"/>
                  <a:gd name="T9" fmla="*/ 150 h 233"/>
                  <a:gd name="T10" fmla="*/ 23 w 97"/>
                  <a:gd name="T11" fmla="*/ 163 h 233"/>
                  <a:gd name="T12" fmla="*/ 23 w 97"/>
                  <a:gd name="T13" fmla="*/ 170 h 233"/>
                  <a:gd name="T14" fmla="*/ 23 w 97"/>
                  <a:gd name="T15" fmla="*/ 177 h 233"/>
                  <a:gd name="T16" fmla="*/ 36 w 97"/>
                  <a:gd name="T17" fmla="*/ 233 h 233"/>
                  <a:gd name="T18" fmla="*/ 8 w 97"/>
                  <a:gd name="T19" fmla="*/ 180 h 233"/>
                  <a:gd name="T20" fmla="*/ 6 w 97"/>
                  <a:gd name="T21" fmla="*/ 172 h 233"/>
                  <a:gd name="T22" fmla="*/ 4 w 97"/>
                  <a:gd name="T23" fmla="*/ 165 h 233"/>
                  <a:gd name="T24" fmla="*/ 2 w 97"/>
                  <a:gd name="T25" fmla="*/ 149 h 233"/>
                  <a:gd name="T26" fmla="*/ 1 w 97"/>
                  <a:gd name="T27" fmla="*/ 117 h 233"/>
                  <a:gd name="T28" fmla="*/ 7 w 97"/>
                  <a:gd name="T29" fmla="*/ 85 h 233"/>
                  <a:gd name="T30" fmla="*/ 20 w 97"/>
                  <a:gd name="T31" fmla="*/ 54 h 233"/>
                  <a:gd name="T32" fmla="*/ 62 w 97"/>
                  <a:gd name="T33" fmla="*/ 0 h 233"/>
                  <a:gd name="T34" fmla="*/ 97 w 97"/>
                  <a:gd name="T35" fmla="*/ 5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33">
                    <a:moveTo>
                      <a:pt x="97" y="51"/>
                    </a:moveTo>
                    <a:cubicBezTo>
                      <a:pt x="83" y="58"/>
                      <a:pt x="69" y="67"/>
                      <a:pt x="58" y="80"/>
                    </a:cubicBezTo>
                    <a:cubicBezTo>
                      <a:pt x="52" y="86"/>
                      <a:pt x="48" y="93"/>
                      <a:pt x="43" y="100"/>
                    </a:cubicBezTo>
                    <a:cubicBezTo>
                      <a:pt x="39" y="108"/>
                      <a:pt x="34" y="115"/>
                      <a:pt x="32" y="124"/>
                    </a:cubicBezTo>
                    <a:cubicBezTo>
                      <a:pt x="29" y="132"/>
                      <a:pt x="26" y="141"/>
                      <a:pt x="25" y="150"/>
                    </a:cubicBezTo>
                    <a:cubicBezTo>
                      <a:pt x="24" y="154"/>
                      <a:pt x="24" y="159"/>
                      <a:pt x="23" y="163"/>
                    </a:cubicBezTo>
                    <a:cubicBezTo>
                      <a:pt x="23" y="165"/>
                      <a:pt x="23" y="168"/>
                      <a:pt x="23" y="170"/>
                    </a:cubicBezTo>
                    <a:cubicBezTo>
                      <a:pt x="23" y="172"/>
                      <a:pt x="23" y="175"/>
                      <a:pt x="23" y="177"/>
                    </a:cubicBezTo>
                    <a:cubicBezTo>
                      <a:pt x="23" y="196"/>
                      <a:pt x="28" y="215"/>
                      <a:pt x="36" y="233"/>
                    </a:cubicBezTo>
                    <a:cubicBezTo>
                      <a:pt x="24" y="217"/>
                      <a:pt x="14" y="199"/>
                      <a:pt x="8" y="180"/>
                    </a:cubicBezTo>
                    <a:cubicBezTo>
                      <a:pt x="7" y="177"/>
                      <a:pt x="6" y="175"/>
                      <a:pt x="6" y="172"/>
                    </a:cubicBezTo>
                    <a:cubicBezTo>
                      <a:pt x="5" y="170"/>
                      <a:pt x="5" y="167"/>
                      <a:pt x="4" y="165"/>
                    </a:cubicBezTo>
                    <a:cubicBezTo>
                      <a:pt x="3" y="160"/>
                      <a:pt x="2" y="154"/>
                      <a:pt x="2" y="149"/>
                    </a:cubicBezTo>
                    <a:cubicBezTo>
                      <a:pt x="0" y="139"/>
                      <a:pt x="1" y="128"/>
                      <a:pt x="1" y="117"/>
                    </a:cubicBezTo>
                    <a:cubicBezTo>
                      <a:pt x="2" y="106"/>
                      <a:pt x="5" y="96"/>
                      <a:pt x="7" y="85"/>
                    </a:cubicBezTo>
                    <a:cubicBezTo>
                      <a:pt x="11" y="75"/>
                      <a:pt x="15" y="64"/>
                      <a:pt x="20" y="54"/>
                    </a:cubicBezTo>
                    <a:cubicBezTo>
                      <a:pt x="30" y="34"/>
                      <a:pt x="44" y="16"/>
                      <a:pt x="62" y="0"/>
                    </a:cubicBezTo>
                    <a:lnTo>
                      <a:pt x="97" y="51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0"/>
              <p:cNvSpPr>
                <a:spLocks/>
              </p:cNvSpPr>
              <p:nvPr/>
            </p:nvSpPr>
            <p:spPr bwMode="auto">
              <a:xfrm>
                <a:off x="5620" y="2577"/>
                <a:ext cx="146" cy="138"/>
              </a:xfrm>
              <a:custGeom>
                <a:avLst/>
                <a:gdLst>
                  <a:gd name="T0" fmla="*/ 0 w 146"/>
                  <a:gd name="T1" fmla="*/ 0 h 138"/>
                  <a:gd name="T2" fmla="*/ 146 w 146"/>
                  <a:gd name="T3" fmla="*/ 23 h 138"/>
                  <a:gd name="T4" fmla="*/ 54 w 146"/>
                  <a:gd name="T5" fmla="*/ 138 h 138"/>
                  <a:gd name="T6" fmla="*/ 0 w 146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38">
                    <a:moveTo>
                      <a:pt x="0" y="0"/>
                    </a:moveTo>
                    <a:lnTo>
                      <a:pt x="146" y="23"/>
                    </a:lnTo>
                    <a:lnTo>
                      <a:pt x="54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9161273" y="23084"/>
            <a:ext cx="779469" cy="762001"/>
            <a:chOff x="8243504" y="2223276"/>
            <a:chExt cx="779469" cy="762001"/>
          </a:xfrm>
        </p:grpSpPr>
        <p:sp>
          <p:nvSpPr>
            <p:cNvPr id="38" name="TextBox 37"/>
            <p:cNvSpPr txBox="1"/>
            <p:nvPr/>
          </p:nvSpPr>
          <p:spPr>
            <a:xfrm>
              <a:off x="8243504" y="2429392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9" name="Group 4"/>
            <p:cNvGrpSpPr>
              <a:grpSpLocks noChangeAspect="1"/>
            </p:cNvGrpSpPr>
            <p:nvPr/>
          </p:nvGrpSpPr>
          <p:grpSpPr bwMode="auto">
            <a:xfrm>
              <a:off x="8280022" y="2223276"/>
              <a:ext cx="742951" cy="762001"/>
              <a:chOff x="5566" y="2576"/>
              <a:chExt cx="468" cy="480"/>
            </a:xfrm>
          </p:grpSpPr>
          <p:sp>
            <p:nvSpPr>
              <p:cNvPr id="4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915127" y="1221321"/>
            <a:ext cx="4557927" cy="2335398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3"/>
          <a:stretch/>
        </p:blipFill>
        <p:spPr>
          <a:xfrm>
            <a:off x="776717" y="3591001"/>
            <a:ext cx="6926672" cy="2504265"/>
          </a:xfrm>
          <a:prstGeom prst="rect">
            <a:avLst/>
          </a:prstGeom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4"/>
          <a:stretch/>
        </p:blipFill>
        <p:spPr>
          <a:xfrm>
            <a:off x="4736823" y="1505516"/>
            <a:ext cx="4692743" cy="2265844"/>
          </a:xfrm>
          <a:prstGeom prst="rect">
            <a:avLst/>
          </a:prstGeom>
          <a:ln>
            <a:noFill/>
          </a:ln>
        </p:spPr>
      </p:pic>
      <p:grpSp>
        <p:nvGrpSpPr>
          <p:cNvPr id="46" name="Group 45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7" name="Group 46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51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Speech Bubble: Rectangle 57"/>
          <p:cNvSpPr/>
          <p:nvPr/>
        </p:nvSpPr>
        <p:spPr>
          <a:xfrm>
            <a:off x="7885056" y="4275157"/>
            <a:ext cx="2253548" cy="677843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Reusing steps</a:t>
            </a:r>
          </a:p>
        </p:txBody>
      </p:sp>
    </p:spTree>
    <p:extLst>
      <p:ext uri="{BB962C8B-B14F-4D97-AF65-F5344CB8AC3E}">
        <p14:creationId xmlns:p14="http://schemas.microsoft.com/office/powerpoint/2010/main" val="1588677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47</a:t>
            </a:fld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852853" y="225755"/>
            <a:ext cx="777875" cy="760413"/>
            <a:chOff x="8799513" y="4089400"/>
            <a:chExt cx="777875" cy="760413"/>
          </a:xfrm>
        </p:grpSpPr>
        <p:sp>
          <p:nvSpPr>
            <p:cNvPr id="65" name="TextBox 64"/>
            <p:cNvSpPr txBox="1"/>
            <p:nvPr/>
          </p:nvSpPr>
          <p:spPr>
            <a:xfrm>
              <a:off x="8799513" y="4295519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6" name="Group 4"/>
            <p:cNvGrpSpPr>
              <a:grpSpLocks noChangeAspect="1"/>
            </p:cNvGrpSpPr>
            <p:nvPr/>
          </p:nvGrpSpPr>
          <p:grpSpPr bwMode="auto">
            <a:xfrm>
              <a:off x="8836025" y="4089400"/>
              <a:ext cx="741363" cy="760413"/>
              <a:chOff x="5566" y="2576"/>
              <a:chExt cx="467" cy="479"/>
            </a:xfrm>
          </p:grpSpPr>
          <p:sp>
            <p:nvSpPr>
              <p:cNvPr id="6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5565" y="2601"/>
                <a:ext cx="122" cy="296"/>
              </a:xfrm>
              <a:custGeom>
                <a:avLst/>
                <a:gdLst>
                  <a:gd name="T0" fmla="*/ 97 w 97"/>
                  <a:gd name="T1" fmla="*/ 51 h 233"/>
                  <a:gd name="T2" fmla="*/ 58 w 97"/>
                  <a:gd name="T3" fmla="*/ 80 h 233"/>
                  <a:gd name="T4" fmla="*/ 43 w 97"/>
                  <a:gd name="T5" fmla="*/ 100 h 233"/>
                  <a:gd name="T6" fmla="*/ 32 w 97"/>
                  <a:gd name="T7" fmla="*/ 124 h 233"/>
                  <a:gd name="T8" fmla="*/ 25 w 97"/>
                  <a:gd name="T9" fmla="*/ 150 h 233"/>
                  <a:gd name="T10" fmla="*/ 23 w 97"/>
                  <a:gd name="T11" fmla="*/ 163 h 233"/>
                  <a:gd name="T12" fmla="*/ 23 w 97"/>
                  <a:gd name="T13" fmla="*/ 170 h 233"/>
                  <a:gd name="T14" fmla="*/ 23 w 97"/>
                  <a:gd name="T15" fmla="*/ 177 h 233"/>
                  <a:gd name="T16" fmla="*/ 36 w 97"/>
                  <a:gd name="T17" fmla="*/ 233 h 233"/>
                  <a:gd name="T18" fmla="*/ 8 w 97"/>
                  <a:gd name="T19" fmla="*/ 180 h 233"/>
                  <a:gd name="T20" fmla="*/ 6 w 97"/>
                  <a:gd name="T21" fmla="*/ 172 h 233"/>
                  <a:gd name="T22" fmla="*/ 4 w 97"/>
                  <a:gd name="T23" fmla="*/ 165 h 233"/>
                  <a:gd name="T24" fmla="*/ 2 w 97"/>
                  <a:gd name="T25" fmla="*/ 149 h 233"/>
                  <a:gd name="T26" fmla="*/ 1 w 97"/>
                  <a:gd name="T27" fmla="*/ 117 h 233"/>
                  <a:gd name="T28" fmla="*/ 7 w 97"/>
                  <a:gd name="T29" fmla="*/ 85 h 233"/>
                  <a:gd name="T30" fmla="*/ 20 w 97"/>
                  <a:gd name="T31" fmla="*/ 54 h 233"/>
                  <a:gd name="T32" fmla="*/ 62 w 97"/>
                  <a:gd name="T33" fmla="*/ 0 h 233"/>
                  <a:gd name="T34" fmla="*/ 97 w 97"/>
                  <a:gd name="T35" fmla="*/ 5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33">
                    <a:moveTo>
                      <a:pt x="97" y="51"/>
                    </a:moveTo>
                    <a:cubicBezTo>
                      <a:pt x="83" y="58"/>
                      <a:pt x="69" y="67"/>
                      <a:pt x="58" y="80"/>
                    </a:cubicBezTo>
                    <a:cubicBezTo>
                      <a:pt x="52" y="86"/>
                      <a:pt x="48" y="93"/>
                      <a:pt x="43" y="100"/>
                    </a:cubicBezTo>
                    <a:cubicBezTo>
                      <a:pt x="39" y="108"/>
                      <a:pt x="34" y="115"/>
                      <a:pt x="32" y="124"/>
                    </a:cubicBezTo>
                    <a:cubicBezTo>
                      <a:pt x="29" y="132"/>
                      <a:pt x="26" y="141"/>
                      <a:pt x="25" y="150"/>
                    </a:cubicBezTo>
                    <a:cubicBezTo>
                      <a:pt x="24" y="154"/>
                      <a:pt x="24" y="159"/>
                      <a:pt x="23" y="163"/>
                    </a:cubicBezTo>
                    <a:cubicBezTo>
                      <a:pt x="23" y="165"/>
                      <a:pt x="23" y="168"/>
                      <a:pt x="23" y="170"/>
                    </a:cubicBezTo>
                    <a:cubicBezTo>
                      <a:pt x="23" y="172"/>
                      <a:pt x="23" y="175"/>
                      <a:pt x="23" y="177"/>
                    </a:cubicBezTo>
                    <a:cubicBezTo>
                      <a:pt x="23" y="196"/>
                      <a:pt x="28" y="215"/>
                      <a:pt x="36" y="233"/>
                    </a:cubicBezTo>
                    <a:cubicBezTo>
                      <a:pt x="24" y="217"/>
                      <a:pt x="14" y="199"/>
                      <a:pt x="8" y="180"/>
                    </a:cubicBezTo>
                    <a:cubicBezTo>
                      <a:pt x="7" y="177"/>
                      <a:pt x="6" y="175"/>
                      <a:pt x="6" y="172"/>
                    </a:cubicBezTo>
                    <a:cubicBezTo>
                      <a:pt x="5" y="170"/>
                      <a:pt x="5" y="167"/>
                      <a:pt x="4" y="165"/>
                    </a:cubicBezTo>
                    <a:cubicBezTo>
                      <a:pt x="3" y="160"/>
                      <a:pt x="2" y="154"/>
                      <a:pt x="2" y="149"/>
                    </a:cubicBezTo>
                    <a:cubicBezTo>
                      <a:pt x="0" y="139"/>
                      <a:pt x="1" y="128"/>
                      <a:pt x="1" y="117"/>
                    </a:cubicBezTo>
                    <a:cubicBezTo>
                      <a:pt x="2" y="106"/>
                      <a:pt x="5" y="96"/>
                      <a:pt x="7" y="85"/>
                    </a:cubicBezTo>
                    <a:cubicBezTo>
                      <a:pt x="11" y="75"/>
                      <a:pt x="15" y="64"/>
                      <a:pt x="20" y="54"/>
                    </a:cubicBezTo>
                    <a:cubicBezTo>
                      <a:pt x="30" y="34"/>
                      <a:pt x="44" y="16"/>
                      <a:pt x="62" y="0"/>
                    </a:cubicBezTo>
                    <a:lnTo>
                      <a:pt x="97" y="51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0"/>
              <p:cNvSpPr>
                <a:spLocks/>
              </p:cNvSpPr>
              <p:nvPr/>
            </p:nvSpPr>
            <p:spPr bwMode="auto">
              <a:xfrm>
                <a:off x="5620" y="2577"/>
                <a:ext cx="146" cy="138"/>
              </a:xfrm>
              <a:custGeom>
                <a:avLst/>
                <a:gdLst>
                  <a:gd name="T0" fmla="*/ 0 w 146"/>
                  <a:gd name="T1" fmla="*/ 0 h 138"/>
                  <a:gd name="T2" fmla="*/ 146 w 146"/>
                  <a:gd name="T3" fmla="*/ 23 h 138"/>
                  <a:gd name="T4" fmla="*/ 54 w 146"/>
                  <a:gd name="T5" fmla="*/ 138 h 138"/>
                  <a:gd name="T6" fmla="*/ 0 w 146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38">
                    <a:moveTo>
                      <a:pt x="0" y="0"/>
                    </a:moveTo>
                    <a:lnTo>
                      <a:pt x="146" y="23"/>
                    </a:lnTo>
                    <a:lnTo>
                      <a:pt x="54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9161273" y="23084"/>
            <a:ext cx="779469" cy="762001"/>
            <a:chOff x="8243504" y="2223276"/>
            <a:chExt cx="779469" cy="762001"/>
          </a:xfrm>
        </p:grpSpPr>
        <p:sp>
          <p:nvSpPr>
            <p:cNvPr id="38" name="TextBox 37"/>
            <p:cNvSpPr txBox="1"/>
            <p:nvPr/>
          </p:nvSpPr>
          <p:spPr>
            <a:xfrm>
              <a:off x="8243504" y="2429392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9" name="Group 4"/>
            <p:cNvGrpSpPr>
              <a:grpSpLocks noChangeAspect="1"/>
            </p:cNvGrpSpPr>
            <p:nvPr/>
          </p:nvGrpSpPr>
          <p:grpSpPr bwMode="auto">
            <a:xfrm>
              <a:off x="8280022" y="2223276"/>
              <a:ext cx="742951" cy="762001"/>
              <a:chOff x="5566" y="2576"/>
              <a:chExt cx="468" cy="480"/>
            </a:xfrm>
          </p:grpSpPr>
          <p:sp>
            <p:nvSpPr>
              <p:cNvPr id="4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6" name="Picture 45"/>
          <p:cNvPicPr/>
          <p:nvPr/>
        </p:nvPicPr>
        <p:blipFill>
          <a:blip r:embed="rId2"/>
          <a:stretch/>
        </p:blipFill>
        <p:spPr>
          <a:xfrm>
            <a:off x="838200" y="1221118"/>
            <a:ext cx="4000562" cy="1054077"/>
          </a:xfrm>
          <a:prstGeom prst="rect">
            <a:avLst/>
          </a:prstGeom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3"/>
          <a:stretch/>
        </p:blipFill>
        <p:spPr>
          <a:xfrm>
            <a:off x="5240640" y="1472114"/>
            <a:ext cx="5103325" cy="1239392"/>
          </a:xfrm>
          <a:prstGeom prst="rect">
            <a:avLst/>
          </a:prstGeom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4"/>
          <a:stretch/>
        </p:blipFill>
        <p:spPr>
          <a:xfrm>
            <a:off x="838200" y="2797877"/>
            <a:ext cx="7075459" cy="1907319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5"/>
          <a:stretch/>
        </p:blipFill>
        <p:spPr>
          <a:xfrm>
            <a:off x="5333820" y="4689959"/>
            <a:ext cx="4926226" cy="1295687"/>
          </a:xfrm>
          <a:prstGeom prst="rect">
            <a:avLst/>
          </a:prstGeom>
          <a:ln>
            <a:noFill/>
          </a:ln>
        </p:spPr>
      </p:pic>
      <p:grpSp>
        <p:nvGrpSpPr>
          <p:cNvPr id="49" name="Group 48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50" name="Group 49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5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5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Speech Bubble: Rectangle 59"/>
          <p:cNvSpPr/>
          <p:nvPr/>
        </p:nvSpPr>
        <p:spPr>
          <a:xfrm>
            <a:off x="8134490" y="3245914"/>
            <a:ext cx="3375965" cy="677843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 data to make a scenario easier to read</a:t>
            </a:r>
          </a:p>
        </p:txBody>
      </p:sp>
    </p:spTree>
    <p:extLst>
      <p:ext uri="{BB962C8B-B14F-4D97-AF65-F5344CB8AC3E}">
        <p14:creationId xmlns:p14="http://schemas.microsoft.com/office/powerpoint/2010/main" val="966580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48</a:t>
            </a:fld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852853" y="225755"/>
            <a:ext cx="777875" cy="760413"/>
            <a:chOff x="8799513" y="4089400"/>
            <a:chExt cx="777875" cy="760413"/>
          </a:xfrm>
        </p:grpSpPr>
        <p:sp>
          <p:nvSpPr>
            <p:cNvPr id="65" name="TextBox 64"/>
            <p:cNvSpPr txBox="1"/>
            <p:nvPr/>
          </p:nvSpPr>
          <p:spPr>
            <a:xfrm>
              <a:off x="8799513" y="4295519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6" name="Group 4"/>
            <p:cNvGrpSpPr>
              <a:grpSpLocks noChangeAspect="1"/>
            </p:cNvGrpSpPr>
            <p:nvPr/>
          </p:nvGrpSpPr>
          <p:grpSpPr bwMode="auto">
            <a:xfrm>
              <a:off x="8836025" y="4089400"/>
              <a:ext cx="741363" cy="760413"/>
              <a:chOff x="5566" y="2576"/>
              <a:chExt cx="467" cy="479"/>
            </a:xfrm>
          </p:grpSpPr>
          <p:sp>
            <p:nvSpPr>
              <p:cNvPr id="6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5565" y="2601"/>
                <a:ext cx="122" cy="296"/>
              </a:xfrm>
              <a:custGeom>
                <a:avLst/>
                <a:gdLst>
                  <a:gd name="T0" fmla="*/ 97 w 97"/>
                  <a:gd name="T1" fmla="*/ 51 h 233"/>
                  <a:gd name="T2" fmla="*/ 58 w 97"/>
                  <a:gd name="T3" fmla="*/ 80 h 233"/>
                  <a:gd name="T4" fmla="*/ 43 w 97"/>
                  <a:gd name="T5" fmla="*/ 100 h 233"/>
                  <a:gd name="T6" fmla="*/ 32 w 97"/>
                  <a:gd name="T7" fmla="*/ 124 h 233"/>
                  <a:gd name="T8" fmla="*/ 25 w 97"/>
                  <a:gd name="T9" fmla="*/ 150 h 233"/>
                  <a:gd name="T10" fmla="*/ 23 w 97"/>
                  <a:gd name="T11" fmla="*/ 163 h 233"/>
                  <a:gd name="T12" fmla="*/ 23 w 97"/>
                  <a:gd name="T13" fmla="*/ 170 h 233"/>
                  <a:gd name="T14" fmla="*/ 23 w 97"/>
                  <a:gd name="T15" fmla="*/ 177 h 233"/>
                  <a:gd name="T16" fmla="*/ 36 w 97"/>
                  <a:gd name="T17" fmla="*/ 233 h 233"/>
                  <a:gd name="T18" fmla="*/ 8 w 97"/>
                  <a:gd name="T19" fmla="*/ 180 h 233"/>
                  <a:gd name="T20" fmla="*/ 6 w 97"/>
                  <a:gd name="T21" fmla="*/ 172 h 233"/>
                  <a:gd name="T22" fmla="*/ 4 w 97"/>
                  <a:gd name="T23" fmla="*/ 165 h 233"/>
                  <a:gd name="T24" fmla="*/ 2 w 97"/>
                  <a:gd name="T25" fmla="*/ 149 h 233"/>
                  <a:gd name="T26" fmla="*/ 1 w 97"/>
                  <a:gd name="T27" fmla="*/ 117 h 233"/>
                  <a:gd name="T28" fmla="*/ 7 w 97"/>
                  <a:gd name="T29" fmla="*/ 85 h 233"/>
                  <a:gd name="T30" fmla="*/ 20 w 97"/>
                  <a:gd name="T31" fmla="*/ 54 h 233"/>
                  <a:gd name="T32" fmla="*/ 62 w 97"/>
                  <a:gd name="T33" fmla="*/ 0 h 233"/>
                  <a:gd name="T34" fmla="*/ 97 w 97"/>
                  <a:gd name="T35" fmla="*/ 5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33">
                    <a:moveTo>
                      <a:pt x="97" y="51"/>
                    </a:moveTo>
                    <a:cubicBezTo>
                      <a:pt x="83" y="58"/>
                      <a:pt x="69" y="67"/>
                      <a:pt x="58" y="80"/>
                    </a:cubicBezTo>
                    <a:cubicBezTo>
                      <a:pt x="52" y="86"/>
                      <a:pt x="48" y="93"/>
                      <a:pt x="43" y="100"/>
                    </a:cubicBezTo>
                    <a:cubicBezTo>
                      <a:pt x="39" y="108"/>
                      <a:pt x="34" y="115"/>
                      <a:pt x="32" y="124"/>
                    </a:cubicBezTo>
                    <a:cubicBezTo>
                      <a:pt x="29" y="132"/>
                      <a:pt x="26" y="141"/>
                      <a:pt x="25" y="150"/>
                    </a:cubicBezTo>
                    <a:cubicBezTo>
                      <a:pt x="24" y="154"/>
                      <a:pt x="24" y="159"/>
                      <a:pt x="23" y="163"/>
                    </a:cubicBezTo>
                    <a:cubicBezTo>
                      <a:pt x="23" y="165"/>
                      <a:pt x="23" y="168"/>
                      <a:pt x="23" y="170"/>
                    </a:cubicBezTo>
                    <a:cubicBezTo>
                      <a:pt x="23" y="172"/>
                      <a:pt x="23" y="175"/>
                      <a:pt x="23" y="177"/>
                    </a:cubicBezTo>
                    <a:cubicBezTo>
                      <a:pt x="23" y="196"/>
                      <a:pt x="28" y="215"/>
                      <a:pt x="36" y="233"/>
                    </a:cubicBezTo>
                    <a:cubicBezTo>
                      <a:pt x="24" y="217"/>
                      <a:pt x="14" y="199"/>
                      <a:pt x="8" y="180"/>
                    </a:cubicBezTo>
                    <a:cubicBezTo>
                      <a:pt x="7" y="177"/>
                      <a:pt x="6" y="175"/>
                      <a:pt x="6" y="172"/>
                    </a:cubicBezTo>
                    <a:cubicBezTo>
                      <a:pt x="5" y="170"/>
                      <a:pt x="5" y="167"/>
                      <a:pt x="4" y="165"/>
                    </a:cubicBezTo>
                    <a:cubicBezTo>
                      <a:pt x="3" y="160"/>
                      <a:pt x="2" y="154"/>
                      <a:pt x="2" y="149"/>
                    </a:cubicBezTo>
                    <a:cubicBezTo>
                      <a:pt x="0" y="139"/>
                      <a:pt x="1" y="128"/>
                      <a:pt x="1" y="117"/>
                    </a:cubicBezTo>
                    <a:cubicBezTo>
                      <a:pt x="2" y="106"/>
                      <a:pt x="5" y="96"/>
                      <a:pt x="7" y="85"/>
                    </a:cubicBezTo>
                    <a:cubicBezTo>
                      <a:pt x="11" y="75"/>
                      <a:pt x="15" y="64"/>
                      <a:pt x="20" y="54"/>
                    </a:cubicBezTo>
                    <a:cubicBezTo>
                      <a:pt x="30" y="34"/>
                      <a:pt x="44" y="16"/>
                      <a:pt x="62" y="0"/>
                    </a:cubicBezTo>
                    <a:lnTo>
                      <a:pt x="97" y="51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0"/>
              <p:cNvSpPr>
                <a:spLocks/>
              </p:cNvSpPr>
              <p:nvPr/>
            </p:nvSpPr>
            <p:spPr bwMode="auto">
              <a:xfrm>
                <a:off x="5620" y="2577"/>
                <a:ext cx="146" cy="138"/>
              </a:xfrm>
              <a:custGeom>
                <a:avLst/>
                <a:gdLst>
                  <a:gd name="T0" fmla="*/ 0 w 146"/>
                  <a:gd name="T1" fmla="*/ 0 h 138"/>
                  <a:gd name="T2" fmla="*/ 146 w 146"/>
                  <a:gd name="T3" fmla="*/ 23 h 138"/>
                  <a:gd name="T4" fmla="*/ 54 w 146"/>
                  <a:gd name="T5" fmla="*/ 138 h 138"/>
                  <a:gd name="T6" fmla="*/ 0 w 146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38">
                    <a:moveTo>
                      <a:pt x="0" y="0"/>
                    </a:moveTo>
                    <a:lnTo>
                      <a:pt x="146" y="23"/>
                    </a:lnTo>
                    <a:lnTo>
                      <a:pt x="54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9153053" y="16484"/>
            <a:ext cx="777875" cy="760413"/>
            <a:chOff x="8799513" y="4089400"/>
            <a:chExt cx="777875" cy="760413"/>
          </a:xfrm>
        </p:grpSpPr>
        <p:sp>
          <p:nvSpPr>
            <p:cNvPr id="75" name="TextBox 74"/>
            <p:cNvSpPr txBox="1"/>
            <p:nvPr/>
          </p:nvSpPr>
          <p:spPr>
            <a:xfrm>
              <a:off x="8799513" y="4295519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6" name="Group 4"/>
            <p:cNvGrpSpPr>
              <a:grpSpLocks noChangeAspect="1"/>
            </p:cNvGrpSpPr>
            <p:nvPr/>
          </p:nvGrpSpPr>
          <p:grpSpPr bwMode="auto">
            <a:xfrm>
              <a:off x="8836025" y="4089400"/>
              <a:ext cx="741363" cy="760413"/>
              <a:chOff x="5566" y="2576"/>
              <a:chExt cx="467" cy="479"/>
            </a:xfrm>
          </p:grpSpPr>
          <p:sp>
            <p:nvSpPr>
              <p:cNvPr id="7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9"/>
              <p:cNvSpPr>
                <a:spLocks/>
              </p:cNvSpPr>
              <p:nvPr/>
            </p:nvSpPr>
            <p:spPr bwMode="auto">
              <a:xfrm>
                <a:off x="5565" y="2601"/>
                <a:ext cx="122" cy="296"/>
              </a:xfrm>
              <a:custGeom>
                <a:avLst/>
                <a:gdLst>
                  <a:gd name="T0" fmla="*/ 97 w 97"/>
                  <a:gd name="T1" fmla="*/ 51 h 233"/>
                  <a:gd name="T2" fmla="*/ 58 w 97"/>
                  <a:gd name="T3" fmla="*/ 80 h 233"/>
                  <a:gd name="T4" fmla="*/ 43 w 97"/>
                  <a:gd name="T5" fmla="*/ 100 h 233"/>
                  <a:gd name="T6" fmla="*/ 32 w 97"/>
                  <a:gd name="T7" fmla="*/ 124 h 233"/>
                  <a:gd name="T8" fmla="*/ 25 w 97"/>
                  <a:gd name="T9" fmla="*/ 150 h 233"/>
                  <a:gd name="T10" fmla="*/ 23 w 97"/>
                  <a:gd name="T11" fmla="*/ 163 h 233"/>
                  <a:gd name="T12" fmla="*/ 23 w 97"/>
                  <a:gd name="T13" fmla="*/ 170 h 233"/>
                  <a:gd name="T14" fmla="*/ 23 w 97"/>
                  <a:gd name="T15" fmla="*/ 177 h 233"/>
                  <a:gd name="T16" fmla="*/ 36 w 97"/>
                  <a:gd name="T17" fmla="*/ 233 h 233"/>
                  <a:gd name="T18" fmla="*/ 8 w 97"/>
                  <a:gd name="T19" fmla="*/ 180 h 233"/>
                  <a:gd name="T20" fmla="*/ 6 w 97"/>
                  <a:gd name="T21" fmla="*/ 172 h 233"/>
                  <a:gd name="T22" fmla="*/ 4 w 97"/>
                  <a:gd name="T23" fmla="*/ 165 h 233"/>
                  <a:gd name="T24" fmla="*/ 2 w 97"/>
                  <a:gd name="T25" fmla="*/ 149 h 233"/>
                  <a:gd name="T26" fmla="*/ 1 w 97"/>
                  <a:gd name="T27" fmla="*/ 117 h 233"/>
                  <a:gd name="T28" fmla="*/ 7 w 97"/>
                  <a:gd name="T29" fmla="*/ 85 h 233"/>
                  <a:gd name="T30" fmla="*/ 20 w 97"/>
                  <a:gd name="T31" fmla="*/ 54 h 233"/>
                  <a:gd name="T32" fmla="*/ 62 w 97"/>
                  <a:gd name="T33" fmla="*/ 0 h 233"/>
                  <a:gd name="T34" fmla="*/ 97 w 97"/>
                  <a:gd name="T35" fmla="*/ 5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33">
                    <a:moveTo>
                      <a:pt x="97" y="51"/>
                    </a:moveTo>
                    <a:cubicBezTo>
                      <a:pt x="83" y="58"/>
                      <a:pt x="69" y="67"/>
                      <a:pt x="58" y="80"/>
                    </a:cubicBezTo>
                    <a:cubicBezTo>
                      <a:pt x="52" y="86"/>
                      <a:pt x="48" y="93"/>
                      <a:pt x="43" y="100"/>
                    </a:cubicBezTo>
                    <a:cubicBezTo>
                      <a:pt x="39" y="108"/>
                      <a:pt x="34" y="115"/>
                      <a:pt x="32" y="124"/>
                    </a:cubicBezTo>
                    <a:cubicBezTo>
                      <a:pt x="29" y="132"/>
                      <a:pt x="26" y="141"/>
                      <a:pt x="25" y="150"/>
                    </a:cubicBezTo>
                    <a:cubicBezTo>
                      <a:pt x="24" y="154"/>
                      <a:pt x="24" y="159"/>
                      <a:pt x="23" y="163"/>
                    </a:cubicBezTo>
                    <a:cubicBezTo>
                      <a:pt x="23" y="165"/>
                      <a:pt x="23" y="168"/>
                      <a:pt x="23" y="170"/>
                    </a:cubicBezTo>
                    <a:cubicBezTo>
                      <a:pt x="23" y="172"/>
                      <a:pt x="23" y="175"/>
                      <a:pt x="23" y="177"/>
                    </a:cubicBezTo>
                    <a:cubicBezTo>
                      <a:pt x="23" y="196"/>
                      <a:pt x="28" y="215"/>
                      <a:pt x="36" y="233"/>
                    </a:cubicBezTo>
                    <a:cubicBezTo>
                      <a:pt x="24" y="217"/>
                      <a:pt x="14" y="199"/>
                      <a:pt x="8" y="180"/>
                    </a:cubicBezTo>
                    <a:cubicBezTo>
                      <a:pt x="7" y="177"/>
                      <a:pt x="6" y="175"/>
                      <a:pt x="6" y="172"/>
                    </a:cubicBezTo>
                    <a:cubicBezTo>
                      <a:pt x="5" y="170"/>
                      <a:pt x="5" y="167"/>
                      <a:pt x="4" y="165"/>
                    </a:cubicBezTo>
                    <a:cubicBezTo>
                      <a:pt x="3" y="160"/>
                      <a:pt x="2" y="154"/>
                      <a:pt x="2" y="149"/>
                    </a:cubicBezTo>
                    <a:cubicBezTo>
                      <a:pt x="0" y="139"/>
                      <a:pt x="1" y="128"/>
                      <a:pt x="1" y="117"/>
                    </a:cubicBezTo>
                    <a:cubicBezTo>
                      <a:pt x="2" y="106"/>
                      <a:pt x="5" y="96"/>
                      <a:pt x="7" y="85"/>
                    </a:cubicBezTo>
                    <a:cubicBezTo>
                      <a:pt x="11" y="75"/>
                      <a:pt x="15" y="64"/>
                      <a:pt x="20" y="54"/>
                    </a:cubicBezTo>
                    <a:cubicBezTo>
                      <a:pt x="30" y="34"/>
                      <a:pt x="44" y="16"/>
                      <a:pt x="62" y="0"/>
                    </a:cubicBezTo>
                    <a:lnTo>
                      <a:pt x="97" y="51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5620" y="2577"/>
                <a:ext cx="146" cy="138"/>
              </a:xfrm>
              <a:custGeom>
                <a:avLst/>
                <a:gdLst>
                  <a:gd name="T0" fmla="*/ 0 w 146"/>
                  <a:gd name="T1" fmla="*/ 0 h 138"/>
                  <a:gd name="T2" fmla="*/ 146 w 146"/>
                  <a:gd name="T3" fmla="*/ 23 h 138"/>
                  <a:gd name="T4" fmla="*/ 54 w 146"/>
                  <a:gd name="T5" fmla="*/ 138 h 138"/>
                  <a:gd name="T6" fmla="*/ 0 w 146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38">
                    <a:moveTo>
                      <a:pt x="0" y="0"/>
                    </a:moveTo>
                    <a:lnTo>
                      <a:pt x="146" y="23"/>
                    </a:lnTo>
                    <a:lnTo>
                      <a:pt x="54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04" name="Picture 103"/>
          <p:cNvPicPr/>
          <p:nvPr/>
        </p:nvPicPr>
        <p:blipFill>
          <a:blip r:embed="rId2"/>
          <a:stretch/>
        </p:blipFill>
        <p:spPr>
          <a:xfrm>
            <a:off x="868866" y="1489396"/>
            <a:ext cx="5931984" cy="913539"/>
          </a:xfrm>
          <a:prstGeom prst="rect">
            <a:avLst/>
          </a:prstGeom>
          <a:ln>
            <a:noFill/>
          </a:ln>
        </p:spPr>
      </p:pic>
      <p:pic>
        <p:nvPicPr>
          <p:cNvPr id="105" name="Picture 104"/>
          <p:cNvPicPr/>
          <p:nvPr/>
        </p:nvPicPr>
        <p:blipFill>
          <a:blip r:embed="rId3"/>
          <a:stretch/>
        </p:blipFill>
        <p:spPr>
          <a:xfrm>
            <a:off x="838200" y="2975954"/>
            <a:ext cx="10853498" cy="2833421"/>
          </a:xfrm>
          <a:prstGeom prst="rect">
            <a:avLst/>
          </a:prstGeom>
          <a:ln>
            <a:noFill/>
          </a:ln>
        </p:spPr>
      </p:pic>
      <p:grpSp>
        <p:nvGrpSpPr>
          <p:cNvPr id="46" name="Group 45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47" name="Group 46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49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49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Speech Bubble: Rectangle 55"/>
          <p:cNvSpPr/>
          <p:nvPr/>
        </p:nvSpPr>
        <p:spPr>
          <a:xfrm>
            <a:off x="7587307" y="2099807"/>
            <a:ext cx="3375965" cy="677843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 a high level scenario</a:t>
            </a:r>
          </a:p>
        </p:txBody>
      </p:sp>
    </p:spTree>
    <p:extLst>
      <p:ext uri="{BB962C8B-B14F-4D97-AF65-F5344CB8AC3E}">
        <p14:creationId xmlns:p14="http://schemas.microsoft.com/office/powerpoint/2010/main" val="2126613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scenario runnable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49</a:t>
            </a:fld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0797098" y="356399"/>
            <a:ext cx="910227" cy="911063"/>
            <a:chOff x="6279371" y="5398925"/>
            <a:chExt cx="1722441" cy="1724023"/>
          </a:xfrm>
        </p:grpSpPr>
        <p:sp>
          <p:nvSpPr>
            <p:cNvPr id="82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7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8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0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5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0801350" y="1274684"/>
            <a:ext cx="89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852853" y="225755"/>
            <a:ext cx="777875" cy="760413"/>
            <a:chOff x="8799513" y="4089400"/>
            <a:chExt cx="777875" cy="760413"/>
          </a:xfrm>
        </p:grpSpPr>
        <p:sp>
          <p:nvSpPr>
            <p:cNvPr id="65" name="TextBox 64"/>
            <p:cNvSpPr txBox="1"/>
            <p:nvPr/>
          </p:nvSpPr>
          <p:spPr>
            <a:xfrm>
              <a:off x="8799513" y="4295519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6" name="Group 4"/>
            <p:cNvGrpSpPr>
              <a:grpSpLocks noChangeAspect="1"/>
            </p:cNvGrpSpPr>
            <p:nvPr/>
          </p:nvGrpSpPr>
          <p:grpSpPr bwMode="auto">
            <a:xfrm>
              <a:off x="8836025" y="4089400"/>
              <a:ext cx="741363" cy="760413"/>
              <a:chOff x="5566" y="2576"/>
              <a:chExt cx="467" cy="479"/>
            </a:xfrm>
          </p:grpSpPr>
          <p:sp>
            <p:nvSpPr>
              <p:cNvPr id="6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5565" y="2601"/>
                <a:ext cx="122" cy="296"/>
              </a:xfrm>
              <a:custGeom>
                <a:avLst/>
                <a:gdLst>
                  <a:gd name="T0" fmla="*/ 97 w 97"/>
                  <a:gd name="T1" fmla="*/ 51 h 233"/>
                  <a:gd name="T2" fmla="*/ 58 w 97"/>
                  <a:gd name="T3" fmla="*/ 80 h 233"/>
                  <a:gd name="T4" fmla="*/ 43 w 97"/>
                  <a:gd name="T5" fmla="*/ 100 h 233"/>
                  <a:gd name="T6" fmla="*/ 32 w 97"/>
                  <a:gd name="T7" fmla="*/ 124 h 233"/>
                  <a:gd name="T8" fmla="*/ 25 w 97"/>
                  <a:gd name="T9" fmla="*/ 150 h 233"/>
                  <a:gd name="T10" fmla="*/ 23 w 97"/>
                  <a:gd name="T11" fmla="*/ 163 h 233"/>
                  <a:gd name="T12" fmla="*/ 23 w 97"/>
                  <a:gd name="T13" fmla="*/ 170 h 233"/>
                  <a:gd name="T14" fmla="*/ 23 w 97"/>
                  <a:gd name="T15" fmla="*/ 177 h 233"/>
                  <a:gd name="T16" fmla="*/ 36 w 97"/>
                  <a:gd name="T17" fmla="*/ 233 h 233"/>
                  <a:gd name="T18" fmla="*/ 8 w 97"/>
                  <a:gd name="T19" fmla="*/ 180 h 233"/>
                  <a:gd name="T20" fmla="*/ 6 w 97"/>
                  <a:gd name="T21" fmla="*/ 172 h 233"/>
                  <a:gd name="T22" fmla="*/ 4 w 97"/>
                  <a:gd name="T23" fmla="*/ 165 h 233"/>
                  <a:gd name="T24" fmla="*/ 2 w 97"/>
                  <a:gd name="T25" fmla="*/ 149 h 233"/>
                  <a:gd name="T26" fmla="*/ 1 w 97"/>
                  <a:gd name="T27" fmla="*/ 117 h 233"/>
                  <a:gd name="T28" fmla="*/ 7 w 97"/>
                  <a:gd name="T29" fmla="*/ 85 h 233"/>
                  <a:gd name="T30" fmla="*/ 20 w 97"/>
                  <a:gd name="T31" fmla="*/ 54 h 233"/>
                  <a:gd name="T32" fmla="*/ 62 w 97"/>
                  <a:gd name="T33" fmla="*/ 0 h 233"/>
                  <a:gd name="T34" fmla="*/ 97 w 97"/>
                  <a:gd name="T35" fmla="*/ 5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33">
                    <a:moveTo>
                      <a:pt x="97" y="51"/>
                    </a:moveTo>
                    <a:cubicBezTo>
                      <a:pt x="83" y="58"/>
                      <a:pt x="69" y="67"/>
                      <a:pt x="58" y="80"/>
                    </a:cubicBezTo>
                    <a:cubicBezTo>
                      <a:pt x="52" y="86"/>
                      <a:pt x="48" y="93"/>
                      <a:pt x="43" y="100"/>
                    </a:cubicBezTo>
                    <a:cubicBezTo>
                      <a:pt x="39" y="108"/>
                      <a:pt x="34" y="115"/>
                      <a:pt x="32" y="124"/>
                    </a:cubicBezTo>
                    <a:cubicBezTo>
                      <a:pt x="29" y="132"/>
                      <a:pt x="26" y="141"/>
                      <a:pt x="25" y="150"/>
                    </a:cubicBezTo>
                    <a:cubicBezTo>
                      <a:pt x="24" y="154"/>
                      <a:pt x="24" y="159"/>
                      <a:pt x="23" y="163"/>
                    </a:cubicBezTo>
                    <a:cubicBezTo>
                      <a:pt x="23" y="165"/>
                      <a:pt x="23" y="168"/>
                      <a:pt x="23" y="170"/>
                    </a:cubicBezTo>
                    <a:cubicBezTo>
                      <a:pt x="23" y="172"/>
                      <a:pt x="23" y="175"/>
                      <a:pt x="23" y="177"/>
                    </a:cubicBezTo>
                    <a:cubicBezTo>
                      <a:pt x="23" y="196"/>
                      <a:pt x="28" y="215"/>
                      <a:pt x="36" y="233"/>
                    </a:cubicBezTo>
                    <a:cubicBezTo>
                      <a:pt x="24" y="217"/>
                      <a:pt x="14" y="199"/>
                      <a:pt x="8" y="180"/>
                    </a:cubicBezTo>
                    <a:cubicBezTo>
                      <a:pt x="7" y="177"/>
                      <a:pt x="6" y="175"/>
                      <a:pt x="6" y="172"/>
                    </a:cubicBezTo>
                    <a:cubicBezTo>
                      <a:pt x="5" y="170"/>
                      <a:pt x="5" y="167"/>
                      <a:pt x="4" y="165"/>
                    </a:cubicBezTo>
                    <a:cubicBezTo>
                      <a:pt x="3" y="160"/>
                      <a:pt x="2" y="154"/>
                      <a:pt x="2" y="149"/>
                    </a:cubicBezTo>
                    <a:cubicBezTo>
                      <a:pt x="0" y="139"/>
                      <a:pt x="1" y="128"/>
                      <a:pt x="1" y="117"/>
                    </a:cubicBezTo>
                    <a:cubicBezTo>
                      <a:pt x="2" y="106"/>
                      <a:pt x="5" y="96"/>
                      <a:pt x="7" y="85"/>
                    </a:cubicBezTo>
                    <a:cubicBezTo>
                      <a:pt x="11" y="75"/>
                      <a:pt x="15" y="64"/>
                      <a:pt x="20" y="54"/>
                    </a:cubicBezTo>
                    <a:cubicBezTo>
                      <a:pt x="30" y="34"/>
                      <a:pt x="44" y="16"/>
                      <a:pt x="62" y="0"/>
                    </a:cubicBezTo>
                    <a:lnTo>
                      <a:pt x="97" y="51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0"/>
              <p:cNvSpPr>
                <a:spLocks/>
              </p:cNvSpPr>
              <p:nvPr/>
            </p:nvSpPr>
            <p:spPr bwMode="auto">
              <a:xfrm>
                <a:off x="5620" y="2577"/>
                <a:ext cx="146" cy="138"/>
              </a:xfrm>
              <a:custGeom>
                <a:avLst/>
                <a:gdLst>
                  <a:gd name="T0" fmla="*/ 0 w 146"/>
                  <a:gd name="T1" fmla="*/ 0 h 138"/>
                  <a:gd name="T2" fmla="*/ 146 w 146"/>
                  <a:gd name="T3" fmla="*/ 23 h 138"/>
                  <a:gd name="T4" fmla="*/ 54 w 146"/>
                  <a:gd name="T5" fmla="*/ 138 h 138"/>
                  <a:gd name="T6" fmla="*/ 0 w 146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38">
                    <a:moveTo>
                      <a:pt x="0" y="0"/>
                    </a:moveTo>
                    <a:lnTo>
                      <a:pt x="146" y="23"/>
                    </a:lnTo>
                    <a:lnTo>
                      <a:pt x="54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9153053" y="16484"/>
            <a:ext cx="777875" cy="760413"/>
            <a:chOff x="8799513" y="4089400"/>
            <a:chExt cx="777875" cy="760413"/>
          </a:xfrm>
        </p:grpSpPr>
        <p:sp>
          <p:nvSpPr>
            <p:cNvPr id="75" name="TextBox 74"/>
            <p:cNvSpPr txBox="1"/>
            <p:nvPr/>
          </p:nvSpPr>
          <p:spPr>
            <a:xfrm>
              <a:off x="8799513" y="4295519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6" name="Group 4"/>
            <p:cNvGrpSpPr>
              <a:grpSpLocks noChangeAspect="1"/>
            </p:cNvGrpSpPr>
            <p:nvPr/>
          </p:nvGrpSpPr>
          <p:grpSpPr bwMode="auto">
            <a:xfrm>
              <a:off x="8836025" y="4089400"/>
              <a:ext cx="741363" cy="760413"/>
              <a:chOff x="5566" y="2576"/>
              <a:chExt cx="467" cy="479"/>
            </a:xfrm>
          </p:grpSpPr>
          <p:sp>
            <p:nvSpPr>
              <p:cNvPr id="7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9"/>
              <p:cNvSpPr>
                <a:spLocks/>
              </p:cNvSpPr>
              <p:nvPr/>
            </p:nvSpPr>
            <p:spPr bwMode="auto">
              <a:xfrm>
                <a:off x="5565" y="2601"/>
                <a:ext cx="122" cy="296"/>
              </a:xfrm>
              <a:custGeom>
                <a:avLst/>
                <a:gdLst>
                  <a:gd name="T0" fmla="*/ 97 w 97"/>
                  <a:gd name="T1" fmla="*/ 51 h 233"/>
                  <a:gd name="T2" fmla="*/ 58 w 97"/>
                  <a:gd name="T3" fmla="*/ 80 h 233"/>
                  <a:gd name="T4" fmla="*/ 43 w 97"/>
                  <a:gd name="T5" fmla="*/ 100 h 233"/>
                  <a:gd name="T6" fmla="*/ 32 w 97"/>
                  <a:gd name="T7" fmla="*/ 124 h 233"/>
                  <a:gd name="T8" fmla="*/ 25 w 97"/>
                  <a:gd name="T9" fmla="*/ 150 h 233"/>
                  <a:gd name="T10" fmla="*/ 23 w 97"/>
                  <a:gd name="T11" fmla="*/ 163 h 233"/>
                  <a:gd name="T12" fmla="*/ 23 w 97"/>
                  <a:gd name="T13" fmla="*/ 170 h 233"/>
                  <a:gd name="T14" fmla="*/ 23 w 97"/>
                  <a:gd name="T15" fmla="*/ 177 h 233"/>
                  <a:gd name="T16" fmla="*/ 36 w 97"/>
                  <a:gd name="T17" fmla="*/ 233 h 233"/>
                  <a:gd name="T18" fmla="*/ 8 w 97"/>
                  <a:gd name="T19" fmla="*/ 180 h 233"/>
                  <a:gd name="T20" fmla="*/ 6 w 97"/>
                  <a:gd name="T21" fmla="*/ 172 h 233"/>
                  <a:gd name="T22" fmla="*/ 4 w 97"/>
                  <a:gd name="T23" fmla="*/ 165 h 233"/>
                  <a:gd name="T24" fmla="*/ 2 w 97"/>
                  <a:gd name="T25" fmla="*/ 149 h 233"/>
                  <a:gd name="T26" fmla="*/ 1 w 97"/>
                  <a:gd name="T27" fmla="*/ 117 h 233"/>
                  <a:gd name="T28" fmla="*/ 7 w 97"/>
                  <a:gd name="T29" fmla="*/ 85 h 233"/>
                  <a:gd name="T30" fmla="*/ 20 w 97"/>
                  <a:gd name="T31" fmla="*/ 54 h 233"/>
                  <a:gd name="T32" fmla="*/ 62 w 97"/>
                  <a:gd name="T33" fmla="*/ 0 h 233"/>
                  <a:gd name="T34" fmla="*/ 97 w 97"/>
                  <a:gd name="T35" fmla="*/ 5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33">
                    <a:moveTo>
                      <a:pt x="97" y="51"/>
                    </a:moveTo>
                    <a:cubicBezTo>
                      <a:pt x="83" y="58"/>
                      <a:pt x="69" y="67"/>
                      <a:pt x="58" y="80"/>
                    </a:cubicBezTo>
                    <a:cubicBezTo>
                      <a:pt x="52" y="86"/>
                      <a:pt x="48" y="93"/>
                      <a:pt x="43" y="100"/>
                    </a:cubicBezTo>
                    <a:cubicBezTo>
                      <a:pt x="39" y="108"/>
                      <a:pt x="34" y="115"/>
                      <a:pt x="32" y="124"/>
                    </a:cubicBezTo>
                    <a:cubicBezTo>
                      <a:pt x="29" y="132"/>
                      <a:pt x="26" y="141"/>
                      <a:pt x="25" y="150"/>
                    </a:cubicBezTo>
                    <a:cubicBezTo>
                      <a:pt x="24" y="154"/>
                      <a:pt x="24" y="159"/>
                      <a:pt x="23" y="163"/>
                    </a:cubicBezTo>
                    <a:cubicBezTo>
                      <a:pt x="23" y="165"/>
                      <a:pt x="23" y="168"/>
                      <a:pt x="23" y="170"/>
                    </a:cubicBezTo>
                    <a:cubicBezTo>
                      <a:pt x="23" y="172"/>
                      <a:pt x="23" y="175"/>
                      <a:pt x="23" y="177"/>
                    </a:cubicBezTo>
                    <a:cubicBezTo>
                      <a:pt x="23" y="196"/>
                      <a:pt x="28" y="215"/>
                      <a:pt x="36" y="233"/>
                    </a:cubicBezTo>
                    <a:cubicBezTo>
                      <a:pt x="24" y="217"/>
                      <a:pt x="14" y="199"/>
                      <a:pt x="8" y="180"/>
                    </a:cubicBezTo>
                    <a:cubicBezTo>
                      <a:pt x="7" y="177"/>
                      <a:pt x="6" y="175"/>
                      <a:pt x="6" y="172"/>
                    </a:cubicBezTo>
                    <a:cubicBezTo>
                      <a:pt x="5" y="170"/>
                      <a:pt x="5" y="167"/>
                      <a:pt x="4" y="165"/>
                    </a:cubicBezTo>
                    <a:cubicBezTo>
                      <a:pt x="3" y="160"/>
                      <a:pt x="2" y="154"/>
                      <a:pt x="2" y="149"/>
                    </a:cubicBezTo>
                    <a:cubicBezTo>
                      <a:pt x="0" y="139"/>
                      <a:pt x="1" y="128"/>
                      <a:pt x="1" y="117"/>
                    </a:cubicBezTo>
                    <a:cubicBezTo>
                      <a:pt x="2" y="106"/>
                      <a:pt x="5" y="96"/>
                      <a:pt x="7" y="85"/>
                    </a:cubicBezTo>
                    <a:cubicBezTo>
                      <a:pt x="11" y="75"/>
                      <a:pt x="15" y="64"/>
                      <a:pt x="20" y="54"/>
                    </a:cubicBezTo>
                    <a:cubicBezTo>
                      <a:pt x="30" y="34"/>
                      <a:pt x="44" y="16"/>
                      <a:pt x="62" y="0"/>
                    </a:cubicBezTo>
                    <a:lnTo>
                      <a:pt x="97" y="51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5620" y="2577"/>
                <a:ext cx="146" cy="138"/>
              </a:xfrm>
              <a:custGeom>
                <a:avLst/>
                <a:gdLst>
                  <a:gd name="T0" fmla="*/ 0 w 146"/>
                  <a:gd name="T1" fmla="*/ 0 h 138"/>
                  <a:gd name="T2" fmla="*/ 146 w 146"/>
                  <a:gd name="T3" fmla="*/ 23 h 138"/>
                  <a:gd name="T4" fmla="*/ 54 w 146"/>
                  <a:gd name="T5" fmla="*/ 138 h 138"/>
                  <a:gd name="T6" fmla="*/ 0 w 146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38">
                    <a:moveTo>
                      <a:pt x="0" y="0"/>
                    </a:moveTo>
                    <a:lnTo>
                      <a:pt x="146" y="23"/>
                    </a:lnTo>
                    <a:lnTo>
                      <a:pt x="54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8361566" y="8732"/>
            <a:ext cx="777875" cy="760413"/>
            <a:chOff x="8799513" y="4089400"/>
            <a:chExt cx="777875" cy="760413"/>
          </a:xfrm>
        </p:grpSpPr>
        <p:sp>
          <p:nvSpPr>
            <p:cNvPr id="47" name="TextBox 46"/>
            <p:cNvSpPr txBox="1"/>
            <p:nvPr/>
          </p:nvSpPr>
          <p:spPr>
            <a:xfrm>
              <a:off x="8799513" y="4295519"/>
              <a:ext cx="711639" cy="29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BDD</a:t>
              </a:r>
              <a:endParaRPr lang="en-GB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8" name="Group 4"/>
            <p:cNvGrpSpPr>
              <a:grpSpLocks noChangeAspect="1"/>
            </p:cNvGrpSpPr>
            <p:nvPr/>
          </p:nvGrpSpPr>
          <p:grpSpPr bwMode="auto">
            <a:xfrm>
              <a:off x="8836025" y="4089400"/>
              <a:ext cx="741363" cy="760413"/>
              <a:chOff x="5566" y="2576"/>
              <a:chExt cx="467" cy="479"/>
            </a:xfrm>
          </p:grpSpPr>
          <p:sp>
            <p:nvSpPr>
              <p:cNvPr id="49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566" y="2576"/>
                <a:ext cx="467" cy="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>
                <a:off x="5803" y="2601"/>
                <a:ext cx="197" cy="155"/>
              </a:xfrm>
              <a:custGeom>
                <a:avLst/>
                <a:gdLst>
                  <a:gd name="T0" fmla="*/ 100 w 156"/>
                  <a:gd name="T1" fmla="*/ 122 h 122"/>
                  <a:gd name="T2" fmla="*/ 92 w 156"/>
                  <a:gd name="T3" fmla="*/ 84 h 122"/>
                  <a:gd name="T4" fmla="*/ 72 w 156"/>
                  <a:gd name="T5" fmla="*/ 49 h 122"/>
                  <a:gd name="T6" fmla="*/ 41 w 156"/>
                  <a:gd name="T7" fmla="*/ 19 h 122"/>
                  <a:gd name="T8" fmla="*/ 0 w 156"/>
                  <a:gd name="T9" fmla="*/ 0 h 122"/>
                  <a:gd name="T10" fmla="*/ 47 w 156"/>
                  <a:gd name="T11" fmla="*/ 6 h 122"/>
                  <a:gd name="T12" fmla="*/ 91 w 156"/>
                  <a:gd name="T13" fmla="*/ 27 h 122"/>
                  <a:gd name="T14" fmla="*/ 129 w 156"/>
                  <a:gd name="T15" fmla="*/ 62 h 122"/>
                  <a:gd name="T16" fmla="*/ 156 w 156"/>
                  <a:gd name="T17" fmla="*/ 108 h 122"/>
                  <a:gd name="T18" fmla="*/ 100 w 156"/>
                  <a:gd name="T1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22">
                    <a:moveTo>
                      <a:pt x="100" y="122"/>
                    </a:moveTo>
                    <a:cubicBezTo>
                      <a:pt x="100" y="109"/>
                      <a:pt x="97" y="96"/>
                      <a:pt x="92" y="84"/>
                    </a:cubicBezTo>
                    <a:cubicBezTo>
                      <a:pt x="88" y="72"/>
                      <a:pt x="81" y="60"/>
                      <a:pt x="72" y="49"/>
                    </a:cubicBezTo>
                    <a:cubicBezTo>
                      <a:pt x="63" y="38"/>
                      <a:pt x="53" y="28"/>
                      <a:pt x="41" y="19"/>
                    </a:cubicBezTo>
                    <a:cubicBezTo>
                      <a:pt x="29" y="11"/>
                      <a:pt x="15" y="5"/>
                      <a:pt x="0" y="0"/>
                    </a:cubicBezTo>
                    <a:cubicBezTo>
                      <a:pt x="16" y="0"/>
                      <a:pt x="31" y="2"/>
                      <a:pt x="47" y="6"/>
                    </a:cubicBezTo>
                    <a:cubicBezTo>
                      <a:pt x="62" y="11"/>
                      <a:pt x="77" y="18"/>
                      <a:pt x="91" y="27"/>
                    </a:cubicBezTo>
                    <a:cubicBezTo>
                      <a:pt x="105" y="37"/>
                      <a:pt x="118" y="48"/>
                      <a:pt x="129" y="62"/>
                    </a:cubicBezTo>
                    <a:cubicBezTo>
                      <a:pt x="140" y="76"/>
                      <a:pt x="149" y="91"/>
                      <a:pt x="156" y="108"/>
                    </a:cubicBezTo>
                    <a:lnTo>
                      <a:pt x="100" y="122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6"/>
              <p:cNvSpPr>
                <a:spLocks/>
              </p:cNvSpPr>
              <p:nvPr/>
            </p:nvSpPr>
            <p:spPr bwMode="auto">
              <a:xfrm>
                <a:off x="5885" y="2724"/>
                <a:ext cx="149" cy="130"/>
              </a:xfrm>
              <a:custGeom>
                <a:avLst/>
                <a:gdLst>
                  <a:gd name="T0" fmla="*/ 149 w 149"/>
                  <a:gd name="T1" fmla="*/ 0 h 130"/>
                  <a:gd name="T2" fmla="*/ 76 w 149"/>
                  <a:gd name="T3" fmla="*/ 130 h 130"/>
                  <a:gd name="T4" fmla="*/ 0 w 149"/>
                  <a:gd name="T5" fmla="*/ 3 h 130"/>
                  <a:gd name="T6" fmla="*/ 149 w 149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130">
                    <a:moveTo>
                      <a:pt x="149" y="0"/>
                    </a:moveTo>
                    <a:lnTo>
                      <a:pt x="76" y="130"/>
                    </a:lnTo>
                    <a:lnTo>
                      <a:pt x="0" y="3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5723" y="2894"/>
                <a:ext cx="220" cy="132"/>
              </a:xfrm>
              <a:custGeom>
                <a:avLst/>
                <a:gdLst>
                  <a:gd name="T0" fmla="*/ 13 w 174"/>
                  <a:gd name="T1" fmla="*/ 43 h 104"/>
                  <a:gd name="T2" fmla="*/ 96 w 174"/>
                  <a:gd name="T3" fmla="*/ 50 h 104"/>
                  <a:gd name="T4" fmla="*/ 174 w 174"/>
                  <a:gd name="T5" fmla="*/ 0 h 104"/>
                  <a:gd name="T6" fmla="*/ 148 w 174"/>
                  <a:gd name="T7" fmla="*/ 43 h 104"/>
                  <a:gd name="T8" fmla="*/ 107 w 174"/>
                  <a:gd name="T9" fmla="*/ 76 h 104"/>
                  <a:gd name="T10" fmla="*/ 0 w 174"/>
                  <a:gd name="T11" fmla="*/ 99 h 104"/>
                  <a:gd name="T12" fmla="*/ 13 w 174"/>
                  <a:gd name="T13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104">
                    <a:moveTo>
                      <a:pt x="13" y="43"/>
                    </a:moveTo>
                    <a:cubicBezTo>
                      <a:pt x="37" y="53"/>
                      <a:pt x="67" y="57"/>
                      <a:pt x="96" y="50"/>
                    </a:cubicBezTo>
                    <a:cubicBezTo>
                      <a:pt x="125" y="43"/>
                      <a:pt x="153" y="26"/>
                      <a:pt x="174" y="0"/>
                    </a:cubicBezTo>
                    <a:cubicBezTo>
                      <a:pt x="168" y="15"/>
                      <a:pt x="159" y="30"/>
                      <a:pt x="148" y="43"/>
                    </a:cubicBezTo>
                    <a:cubicBezTo>
                      <a:pt x="136" y="56"/>
                      <a:pt x="123" y="67"/>
                      <a:pt x="107" y="76"/>
                    </a:cubicBezTo>
                    <a:cubicBezTo>
                      <a:pt x="77" y="95"/>
                      <a:pt x="38" y="104"/>
                      <a:pt x="0" y="99"/>
                    </a:cubicBezTo>
                    <a:lnTo>
                      <a:pt x="13" y="4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8"/>
              <p:cNvSpPr>
                <a:spLocks/>
              </p:cNvSpPr>
              <p:nvPr/>
            </p:nvSpPr>
            <p:spPr bwMode="auto">
              <a:xfrm>
                <a:off x="5638" y="2923"/>
                <a:ext cx="148" cy="133"/>
              </a:xfrm>
              <a:custGeom>
                <a:avLst/>
                <a:gdLst>
                  <a:gd name="T0" fmla="*/ 81 w 148"/>
                  <a:gd name="T1" fmla="*/ 133 h 133"/>
                  <a:gd name="T2" fmla="*/ 0 w 148"/>
                  <a:gd name="T3" fmla="*/ 9 h 133"/>
                  <a:gd name="T4" fmla="*/ 148 w 148"/>
                  <a:gd name="T5" fmla="*/ 0 h 133"/>
                  <a:gd name="T6" fmla="*/ 81 w 148"/>
                  <a:gd name="T7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8" h="133">
                    <a:moveTo>
                      <a:pt x="81" y="133"/>
                    </a:moveTo>
                    <a:lnTo>
                      <a:pt x="0" y="9"/>
                    </a:lnTo>
                    <a:lnTo>
                      <a:pt x="148" y="0"/>
                    </a:lnTo>
                    <a:lnTo>
                      <a:pt x="81" y="133"/>
                    </a:lnTo>
                    <a:close/>
                  </a:path>
                </a:pathLst>
              </a:custGeom>
              <a:solidFill>
                <a:srgbClr val="ED14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9"/>
              <p:cNvSpPr>
                <a:spLocks/>
              </p:cNvSpPr>
              <p:nvPr/>
            </p:nvSpPr>
            <p:spPr bwMode="auto">
              <a:xfrm>
                <a:off x="5565" y="2601"/>
                <a:ext cx="122" cy="296"/>
              </a:xfrm>
              <a:custGeom>
                <a:avLst/>
                <a:gdLst>
                  <a:gd name="T0" fmla="*/ 97 w 97"/>
                  <a:gd name="T1" fmla="*/ 51 h 233"/>
                  <a:gd name="T2" fmla="*/ 58 w 97"/>
                  <a:gd name="T3" fmla="*/ 80 h 233"/>
                  <a:gd name="T4" fmla="*/ 43 w 97"/>
                  <a:gd name="T5" fmla="*/ 100 h 233"/>
                  <a:gd name="T6" fmla="*/ 32 w 97"/>
                  <a:gd name="T7" fmla="*/ 124 h 233"/>
                  <a:gd name="T8" fmla="*/ 25 w 97"/>
                  <a:gd name="T9" fmla="*/ 150 h 233"/>
                  <a:gd name="T10" fmla="*/ 23 w 97"/>
                  <a:gd name="T11" fmla="*/ 163 h 233"/>
                  <a:gd name="T12" fmla="*/ 23 w 97"/>
                  <a:gd name="T13" fmla="*/ 170 h 233"/>
                  <a:gd name="T14" fmla="*/ 23 w 97"/>
                  <a:gd name="T15" fmla="*/ 177 h 233"/>
                  <a:gd name="T16" fmla="*/ 36 w 97"/>
                  <a:gd name="T17" fmla="*/ 233 h 233"/>
                  <a:gd name="T18" fmla="*/ 8 w 97"/>
                  <a:gd name="T19" fmla="*/ 180 h 233"/>
                  <a:gd name="T20" fmla="*/ 6 w 97"/>
                  <a:gd name="T21" fmla="*/ 172 h 233"/>
                  <a:gd name="T22" fmla="*/ 4 w 97"/>
                  <a:gd name="T23" fmla="*/ 165 h 233"/>
                  <a:gd name="T24" fmla="*/ 2 w 97"/>
                  <a:gd name="T25" fmla="*/ 149 h 233"/>
                  <a:gd name="T26" fmla="*/ 1 w 97"/>
                  <a:gd name="T27" fmla="*/ 117 h 233"/>
                  <a:gd name="T28" fmla="*/ 7 w 97"/>
                  <a:gd name="T29" fmla="*/ 85 h 233"/>
                  <a:gd name="T30" fmla="*/ 20 w 97"/>
                  <a:gd name="T31" fmla="*/ 54 h 233"/>
                  <a:gd name="T32" fmla="*/ 62 w 97"/>
                  <a:gd name="T33" fmla="*/ 0 h 233"/>
                  <a:gd name="T34" fmla="*/ 97 w 97"/>
                  <a:gd name="T35" fmla="*/ 5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233">
                    <a:moveTo>
                      <a:pt x="97" y="51"/>
                    </a:moveTo>
                    <a:cubicBezTo>
                      <a:pt x="83" y="58"/>
                      <a:pt x="69" y="67"/>
                      <a:pt x="58" y="80"/>
                    </a:cubicBezTo>
                    <a:cubicBezTo>
                      <a:pt x="52" y="86"/>
                      <a:pt x="48" y="93"/>
                      <a:pt x="43" y="100"/>
                    </a:cubicBezTo>
                    <a:cubicBezTo>
                      <a:pt x="39" y="108"/>
                      <a:pt x="34" y="115"/>
                      <a:pt x="32" y="124"/>
                    </a:cubicBezTo>
                    <a:cubicBezTo>
                      <a:pt x="29" y="132"/>
                      <a:pt x="26" y="141"/>
                      <a:pt x="25" y="150"/>
                    </a:cubicBezTo>
                    <a:cubicBezTo>
                      <a:pt x="24" y="154"/>
                      <a:pt x="24" y="159"/>
                      <a:pt x="23" y="163"/>
                    </a:cubicBezTo>
                    <a:cubicBezTo>
                      <a:pt x="23" y="165"/>
                      <a:pt x="23" y="168"/>
                      <a:pt x="23" y="170"/>
                    </a:cubicBezTo>
                    <a:cubicBezTo>
                      <a:pt x="23" y="172"/>
                      <a:pt x="23" y="175"/>
                      <a:pt x="23" y="177"/>
                    </a:cubicBezTo>
                    <a:cubicBezTo>
                      <a:pt x="23" y="196"/>
                      <a:pt x="28" y="215"/>
                      <a:pt x="36" y="233"/>
                    </a:cubicBezTo>
                    <a:cubicBezTo>
                      <a:pt x="24" y="217"/>
                      <a:pt x="14" y="199"/>
                      <a:pt x="8" y="180"/>
                    </a:cubicBezTo>
                    <a:cubicBezTo>
                      <a:pt x="7" y="177"/>
                      <a:pt x="6" y="175"/>
                      <a:pt x="6" y="172"/>
                    </a:cubicBezTo>
                    <a:cubicBezTo>
                      <a:pt x="5" y="170"/>
                      <a:pt x="5" y="167"/>
                      <a:pt x="4" y="165"/>
                    </a:cubicBezTo>
                    <a:cubicBezTo>
                      <a:pt x="3" y="160"/>
                      <a:pt x="2" y="154"/>
                      <a:pt x="2" y="149"/>
                    </a:cubicBezTo>
                    <a:cubicBezTo>
                      <a:pt x="0" y="139"/>
                      <a:pt x="1" y="128"/>
                      <a:pt x="1" y="117"/>
                    </a:cubicBezTo>
                    <a:cubicBezTo>
                      <a:pt x="2" y="106"/>
                      <a:pt x="5" y="96"/>
                      <a:pt x="7" y="85"/>
                    </a:cubicBezTo>
                    <a:cubicBezTo>
                      <a:pt x="11" y="75"/>
                      <a:pt x="15" y="64"/>
                      <a:pt x="20" y="54"/>
                    </a:cubicBezTo>
                    <a:cubicBezTo>
                      <a:pt x="30" y="34"/>
                      <a:pt x="44" y="16"/>
                      <a:pt x="62" y="0"/>
                    </a:cubicBezTo>
                    <a:lnTo>
                      <a:pt x="97" y="51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0"/>
              <p:cNvSpPr>
                <a:spLocks/>
              </p:cNvSpPr>
              <p:nvPr/>
            </p:nvSpPr>
            <p:spPr bwMode="auto">
              <a:xfrm>
                <a:off x="5620" y="2577"/>
                <a:ext cx="146" cy="138"/>
              </a:xfrm>
              <a:custGeom>
                <a:avLst/>
                <a:gdLst>
                  <a:gd name="T0" fmla="*/ 0 w 146"/>
                  <a:gd name="T1" fmla="*/ 0 h 138"/>
                  <a:gd name="T2" fmla="*/ 146 w 146"/>
                  <a:gd name="T3" fmla="*/ 23 h 138"/>
                  <a:gd name="T4" fmla="*/ 54 w 146"/>
                  <a:gd name="T5" fmla="*/ 138 h 138"/>
                  <a:gd name="T6" fmla="*/ 0 w 146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38">
                    <a:moveTo>
                      <a:pt x="0" y="0"/>
                    </a:moveTo>
                    <a:lnTo>
                      <a:pt x="146" y="23"/>
                    </a:lnTo>
                    <a:lnTo>
                      <a:pt x="54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71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6" name="Picture 55"/>
          <p:cNvPicPr/>
          <p:nvPr/>
        </p:nvPicPr>
        <p:blipFill>
          <a:blip r:embed="rId2"/>
          <a:stretch/>
        </p:blipFill>
        <p:spPr>
          <a:xfrm>
            <a:off x="1005661" y="2133599"/>
            <a:ext cx="10517941" cy="2923527"/>
          </a:xfrm>
          <a:prstGeom prst="rect">
            <a:avLst/>
          </a:prstGeom>
          <a:ln>
            <a:noFill/>
          </a:ln>
        </p:spPr>
      </p:pic>
      <p:grpSp>
        <p:nvGrpSpPr>
          <p:cNvPr id="57" name="Group 56"/>
          <p:cNvGrpSpPr/>
          <p:nvPr/>
        </p:nvGrpSpPr>
        <p:grpSpPr>
          <a:xfrm>
            <a:off x="11154310" y="691073"/>
            <a:ext cx="202785" cy="180788"/>
            <a:chOff x="5767683" y="2475448"/>
            <a:chExt cx="294679" cy="262714"/>
          </a:xfrm>
        </p:grpSpPr>
        <p:grpSp>
          <p:nvGrpSpPr>
            <p:cNvPr id="58" name="Group 57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60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60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7" name="Speech Bubble: Rectangle 106"/>
          <p:cNvSpPr/>
          <p:nvPr/>
        </p:nvSpPr>
        <p:spPr>
          <a:xfrm>
            <a:off x="4224982" y="5367816"/>
            <a:ext cx="3375965" cy="677843"/>
          </a:xfrm>
          <a:prstGeom prst="wedgeRectCallout">
            <a:avLst>
              <a:gd name="adj1" fmla="val -33227"/>
              <a:gd name="adj2" fmla="val 96656"/>
            </a:avLst>
          </a:prstGeom>
          <a:solidFill>
            <a:srgbClr val="6D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scenarios are implemented</a:t>
            </a:r>
          </a:p>
        </p:txBody>
      </p:sp>
    </p:spTree>
    <p:extLst>
      <p:ext uri="{BB962C8B-B14F-4D97-AF65-F5344CB8AC3E}">
        <p14:creationId xmlns:p14="http://schemas.microsoft.com/office/powerpoint/2010/main" val="371345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2" b="1200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1052" y="4952822"/>
            <a:ext cx="6426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Functional documentation</a:t>
            </a:r>
            <a:r>
              <a:rPr lang="lt-LT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after many iterations and readjustments of the need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1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2192000" cy="6193765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 | Regression tests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50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4993" y="2441735"/>
            <a:ext cx="3401361" cy="34013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16406" y="2441735"/>
            <a:ext cx="3401361" cy="34013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997818" y="2441735"/>
            <a:ext cx="3401361" cy="34013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35011" y="1514734"/>
            <a:ext cx="861539" cy="862330"/>
            <a:chOff x="6279371" y="5398925"/>
            <a:chExt cx="1722441" cy="1724023"/>
          </a:xfrm>
        </p:grpSpPr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6279371" y="5398925"/>
              <a:ext cx="1722441" cy="1724023"/>
            </a:xfrm>
            <a:prstGeom prst="ellipse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6785784" y="5449725"/>
              <a:ext cx="742952" cy="815974"/>
            </a:xfrm>
            <a:custGeom>
              <a:avLst/>
              <a:gdLst>
                <a:gd name="T0" fmla="*/ 142 w 298"/>
                <a:gd name="T1" fmla="*/ 296 h 326"/>
                <a:gd name="T2" fmla="*/ 12 w 298"/>
                <a:gd name="T3" fmla="*/ 249 h 326"/>
                <a:gd name="T4" fmla="*/ 47 w 298"/>
                <a:gd name="T5" fmla="*/ 64 h 326"/>
                <a:gd name="T6" fmla="*/ 54 w 298"/>
                <a:gd name="T7" fmla="*/ 110 h 326"/>
                <a:gd name="T8" fmla="*/ 103 w 298"/>
                <a:gd name="T9" fmla="*/ 25 h 326"/>
                <a:gd name="T10" fmla="*/ 92 w 298"/>
                <a:gd name="T11" fmla="*/ 91 h 326"/>
                <a:gd name="T12" fmla="*/ 158 w 298"/>
                <a:gd name="T13" fmla="*/ 0 h 326"/>
                <a:gd name="T14" fmla="*/ 197 w 298"/>
                <a:gd name="T15" fmla="*/ 87 h 326"/>
                <a:gd name="T16" fmla="*/ 177 w 298"/>
                <a:gd name="T17" fmla="*/ 24 h 326"/>
                <a:gd name="T18" fmla="*/ 242 w 298"/>
                <a:gd name="T19" fmla="*/ 108 h 326"/>
                <a:gd name="T20" fmla="*/ 241 w 298"/>
                <a:gd name="T21" fmla="*/ 58 h 326"/>
                <a:gd name="T22" fmla="*/ 273 w 298"/>
                <a:gd name="T23" fmla="*/ 249 h 326"/>
                <a:gd name="T24" fmla="*/ 142 w 298"/>
                <a:gd name="T25" fmla="*/ 29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8" h="326">
                  <a:moveTo>
                    <a:pt x="142" y="296"/>
                  </a:moveTo>
                  <a:cubicBezTo>
                    <a:pt x="125" y="326"/>
                    <a:pt x="14" y="256"/>
                    <a:pt x="12" y="249"/>
                  </a:cubicBezTo>
                  <a:cubicBezTo>
                    <a:pt x="0" y="215"/>
                    <a:pt x="3" y="110"/>
                    <a:pt x="47" y="64"/>
                  </a:cubicBezTo>
                  <a:cubicBezTo>
                    <a:pt x="44" y="78"/>
                    <a:pt x="37" y="99"/>
                    <a:pt x="54" y="110"/>
                  </a:cubicBezTo>
                  <a:cubicBezTo>
                    <a:pt x="55" y="81"/>
                    <a:pt x="59" y="41"/>
                    <a:pt x="103" y="25"/>
                  </a:cubicBezTo>
                  <a:cubicBezTo>
                    <a:pt x="88" y="41"/>
                    <a:pt x="80" y="63"/>
                    <a:pt x="92" y="91"/>
                  </a:cubicBezTo>
                  <a:cubicBezTo>
                    <a:pt x="125" y="67"/>
                    <a:pt x="109" y="3"/>
                    <a:pt x="158" y="0"/>
                  </a:cubicBezTo>
                  <a:cubicBezTo>
                    <a:pt x="131" y="52"/>
                    <a:pt x="172" y="91"/>
                    <a:pt x="197" y="87"/>
                  </a:cubicBezTo>
                  <a:cubicBezTo>
                    <a:pt x="213" y="62"/>
                    <a:pt x="192" y="40"/>
                    <a:pt x="177" y="24"/>
                  </a:cubicBezTo>
                  <a:cubicBezTo>
                    <a:pt x="207" y="22"/>
                    <a:pt x="243" y="80"/>
                    <a:pt x="242" y="108"/>
                  </a:cubicBezTo>
                  <a:cubicBezTo>
                    <a:pt x="255" y="93"/>
                    <a:pt x="250" y="79"/>
                    <a:pt x="241" y="58"/>
                  </a:cubicBezTo>
                  <a:cubicBezTo>
                    <a:pt x="298" y="101"/>
                    <a:pt x="282" y="205"/>
                    <a:pt x="273" y="249"/>
                  </a:cubicBezTo>
                  <a:cubicBezTo>
                    <a:pt x="271" y="256"/>
                    <a:pt x="159" y="326"/>
                    <a:pt x="142" y="296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647671" y="6538748"/>
              <a:ext cx="984252" cy="584199"/>
            </a:xfrm>
            <a:custGeom>
              <a:avLst/>
              <a:gdLst>
                <a:gd name="T0" fmla="*/ 68 w 394"/>
                <a:gd name="T1" fmla="*/ 47 h 234"/>
                <a:gd name="T2" fmla="*/ 0 w 394"/>
                <a:gd name="T3" fmla="*/ 172 h 234"/>
                <a:gd name="T4" fmla="*/ 197 w 394"/>
                <a:gd name="T5" fmla="*/ 234 h 234"/>
                <a:gd name="T6" fmla="*/ 394 w 394"/>
                <a:gd name="T7" fmla="*/ 172 h 234"/>
                <a:gd name="T8" fmla="*/ 325 w 394"/>
                <a:gd name="T9" fmla="*/ 47 h 234"/>
                <a:gd name="T10" fmla="*/ 197 w 394"/>
                <a:gd name="T11" fmla="*/ 1 h 234"/>
                <a:gd name="T12" fmla="*/ 68 w 394"/>
                <a:gd name="T13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4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270" y="234"/>
                    <a:pt x="338" y="211"/>
                    <a:pt x="394" y="172"/>
                  </a:cubicBezTo>
                  <a:cubicBezTo>
                    <a:pt x="374" y="116"/>
                    <a:pt x="360" y="68"/>
                    <a:pt x="325" y="47"/>
                  </a:cubicBezTo>
                  <a:cubicBezTo>
                    <a:pt x="267" y="10"/>
                    <a:pt x="231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6647671" y="6538748"/>
              <a:ext cx="492126" cy="584199"/>
            </a:xfrm>
            <a:custGeom>
              <a:avLst/>
              <a:gdLst>
                <a:gd name="T0" fmla="*/ 68 w 197"/>
                <a:gd name="T1" fmla="*/ 47 h 234"/>
                <a:gd name="T2" fmla="*/ 0 w 197"/>
                <a:gd name="T3" fmla="*/ 172 h 234"/>
                <a:gd name="T4" fmla="*/ 197 w 197"/>
                <a:gd name="T5" fmla="*/ 234 h 234"/>
                <a:gd name="T6" fmla="*/ 197 w 197"/>
                <a:gd name="T7" fmla="*/ 1 h 234"/>
                <a:gd name="T8" fmla="*/ 197 w 197"/>
                <a:gd name="T9" fmla="*/ 1 h 234"/>
                <a:gd name="T10" fmla="*/ 68 w 197"/>
                <a:gd name="T11" fmla="*/ 4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234">
                  <a:moveTo>
                    <a:pt x="68" y="47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4" y="234"/>
                    <a:pt x="197" y="234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61" y="0"/>
                    <a:pt x="126" y="9"/>
                    <a:pt x="68" y="47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7017560" y="6214899"/>
              <a:ext cx="242888" cy="820736"/>
            </a:xfrm>
            <a:custGeom>
              <a:avLst/>
              <a:gdLst>
                <a:gd name="T0" fmla="*/ 0 w 97"/>
                <a:gd name="T1" fmla="*/ 0 h 328"/>
                <a:gd name="T2" fmla="*/ 97 w 97"/>
                <a:gd name="T3" fmla="*/ 0 h 328"/>
                <a:gd name="T4" fmla="*/ 97 w 97"/>
                <a:gd name="T5" fmla="*/ 141 h 328"/>
                <a:gd name="T6" fmla="*/ 49 w 97"/>
                <a:gd name="T7" fmla="*/ 328 h 328"/>
                <a:gd name="T8" fmla="*/ 0 w 97"/>
                <a:gd name="T9" fmla="*/ 141 h 328"/>
                <a:gd name="T10" fmla="*/ 0 w 97"/>
                <a:gd name="T1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2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65"/>
                    <a:pt x="60" y="251"/>
                    <a:pt x="49" y="328"/>
                  </a:cubicBezTo>
                  <a:cubicBezTo>
                    <a:pt x="41" y="281"/>
                    <a:pt x="0" y="167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7069947" y="6778461"/>
              <a:ext cx="131763" cy="257175"/>
            </a:xfrm>
            <a:custGeom>
              <a:avLst/>
              <a:gdLst>
                <a:gd name="T0" fmla="*/ 53 w 53"/>
                <a:gd name="T1" fmla="*/ 0 h 103"/>
                <a:gd name="T2" fmla="*/ 28 w 53"/>
                <a:gd name="T3" fmla="*/ 103 h 103"/>
                <a:gd name="T4" fmla="*/ 0 w 53"/>
                <a:gd name="T5" fmla="*/ 0 h 103"/>
                <a:gd name="T6" fmla="*/ 28 w 53"/>
                <a:gd name="T7" fmla="*/ 3 h 103"/>
                <a:gd name="T8" fmla="*/ 53 w 5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3">
                  <a:moveTo>
                    <a:pt x="53" y="0"/>
                  </a:moveTo>
                  <a:cubicBezTo>
                    <a:pt x="43" y="32"/>
                    <a:pt x="33" y="68"/>
                    <a:pt x="28" y="103"/>
                  </a:cubicBezTo>
                  <a:cubicBezTo>
                    <a:pt x="24" y="79"/>
                    <a:pt x="11" y="38"/>
                    <a:pt x="0" y="0"/>
                  </a:cubicBezTo>
                  <a:cubicBezTo>
                    <a:pt x="9" y="1"/>
                    <a:pt x="18" y="3"/>
                    <a:pt x="28" y="3"/>
                  </a:cubicBezTo>
                  <a:cubicBezTo>
                    <a:pt x="37" y="3"/>
                    <a:pt x="45" y="2"/>
                    <a:pt x="5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7017560" y="6392699"/>
              <a:ext cx="242888" cy="165100"/>
            </a:xfrm>
            <a:custGeom>
              <a:avLst/>
              <a:gdLst>
                <a:gd name="T0" fmla="*/ 153 w 153"/>
                <a:gd name="T1" fmla="*/ 29 h 104"/>
                <a:gd name="T2" fmla="*/ 153 w 153"/>
                <a:gd name="T3" fmla="*/ 0 h 104"/>
                <a:gd name="T4" fmla="*/ 0 w 153"/>
                <a:gd name="T5" fmla="*/ 0 h 104"/>
                <a:gd name="T6" fmla="*/ 0 w 153"/>
                <a:gd name="T7" fmla="*/ 104 h 104"/>
                <a:gd name="T8" fmla="*/ 153 w 153"/>
                <a:gd name="T9" fmla="*/ 2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04">
                  <a:moveTo>
                    <a:pt x="153" y="29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04"/>
                  </a:lnTo>
                  <a:lnTo>
                    <a:pt x="153" y="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6623859" y="5767224"/>
              <a:ext cx="1030290" cy="681037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7139798" y="5767224"/>
              <a:ext cx="514351" cy="681037"/>
            </a:xfrm>
            <a:custGeom>
              <a:avLst/>
              <a:gdLst>
                <a:gd name="T0" fmla="*/ 0 w 206"/>
                <a:gd name="T1" fmla="*/ 0 h 272"/>
                <a:gd name="T2" fmla="*/ 0 w 206"/>
                <a:gd name="T3" fmla="*/ 272 h 272"/>
                <a:gd name="T4" fmla="*/ 0 w 206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72">
                  <a:moveTo>
                    <a:pt x="0" y="0"/>
                  </a:moveTo>
                  <a:cubicBezTo>
                    <a:pt x="206" y="0"/>
                    <a:pt x="122" y="272"/>
                    <a:pt x="0" y="2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6769909" y="5641812"/>
              <a:ext cx="736602" cy="555624"/>
            </a:xfrm>
            <a:custGeom>
              <a:avLst/>
              <a:gdLst>
                <a:gd name="T0" fmla="*/ 146 w 295"/>
                <a:gd name="T1" fmla="*/ 83 h 222"/>
                <a:gd name="T2" fmla="*/ 260 w 295"/>
                <a:gd name="T3" fmla="*/ 163 h 222"/>
                <a:gd name="T4" fmla="*/ 280 w 295"/>
                <a:gd name="T5" fmla="*/ 170 h 222"/>
                <a:gd name="T6" fmla="*/ 151 w 295"/>
                <a:gd name="T7" fmla="*/ 0 h 222"/>
                <a:gd name="T8" fmla="*/ 15 w 295"/>
                <a:gd name="T9" fmla="*/ 164 h 222"/>
                <a:gd name="T10" fmla="*/ 40 w 295"/>
                <a:gd name="T11" fmla="*/ 164 h 222"/>
                <a:gd name="T12" fmla="*/ 146 w 295"/>
                <a:gd name="T13" fmla="*/ 8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2">
                  <a:moveTo>
                    <a:pt x="146" y="83"/>
                  </a:moveTo>
                  <a:cubicBezTo>
                    <a:pt x="215" y="83"/>
                    <a:pt x="249" y="121"/>
                    <a:pt x="260" y="163"/>
                  </a:cubicBezTo>
                  <a:cubicBezTo>
                    <a:pt x="271" y="205"/>
                    <a:pt x="265" y="201"/>
                    <a:pt x="280" y="170"/>
                  </a:cubicBezTo>
                  <a:cubicBezTo>
                    <a:pt x="295" y="138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2"/>
                    <a:pt x="30" y="208"/>
                    <a:pt x="40" y="164"/>
                  </a:cubicBezTo>
                  <a:cubicBezTo>
                    <a:pt x="49" y="120"/>
                    <a:pt x="69" y="85"/>
                    <a:pt x="146" y="83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6798484" y="5641812"/>
              <a:ext cx="688977" cy="568324"/>
            </a:xfrm>
            <a:custGeom>
              <a:avLst/>
              <a:gdLst>
                <a:gd name="T0" fmla="*/ 137 w 276"/>
                <a:gd name="T1" fmla="*/ 83 h 227"/>
                <a:gd name="T2" fmla="*/ 37 w 276"/>
                <a:gd name="T3" fmla="*/ 206 h 227"/>
                <a:gd name="T4" fmla="*/ 27 w 276"/>
                <a:gd name="T5" fmla="*/ 206 h 227"/>
                <a:gd name="T6" fmla="*/ 2 w 276"/>
                <a:gd name="T7" fmla="*/ 161 h 227"/>
                <a:gd name="T8" fmla="*/ 60 w 276"/>
                <a:gd name="T9" fmla="*/ 47 h 227"/>
                <a:gd name="T10" fmla="*/ 65 w 276"/>
                <a:gd name="T11" fmla="*/ 80 h 227"/>
                <a:gd name="T12" fmla="*/ 105 w 276"/>
                <a:gd name="T13" fmla="*/ 18 h 227"/>
                <a:gd name="T14" fmla="*/ 96 w 276"/>
                <a:gd name="T15" fmla="*/ 66 h 227"/>
                <a:gd name="T16" fmla="*/ 151 w 276"/>
                <a:gd name="T17" fmla="*/ 0 h 227"/>
                <a:gd name="T18" fmla="*/ 183 w 276"/>
                <a:gd name="T19" fmla="*/ 63 h 227"/>
                <a:gd name="T20" fmla="*/ 166 w 276"/>
                <a:gd name="T21" fmla="*/ 18 h 227"/>
                <a:gd name="T22" fmla="*/ 220 w 276"/>
                <a:gd name="T23" fmla="*/ 78 h 227"/>
                <a:gd name="T24" fmla="*/ 219 w 276"/>
                <a:gd name="T25" fmla="*/ 42 h 227"/>
                <a:gd name="T26" fmla="*/ 272 w 276"/>
                <a:gd name="T27" fmla="*/ 153 h 227"/>
                <a:gd name="T28" fmla="*/ 244 w 276"/>
                <a:gd name="T29" fmla="*/ 204 h 227"/>
                <a:gd name="T30" fmla="*/ 234 w 276"/>
                <a:gd name="T31" fmla="*/ 207 h 227"/>
                <a:gd name="T32" fmla="*/ 137 w 276"/>
                <a:gd name="T33" fmla="*/ 8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227">
                  <a:moveTo>
                    <a:pt x="137" y="83"/>
                  </a:moveTo>
                  <a:cubicBezTo>
                    <a:pt x="57" y="83"/>
                    <a:pt x="28" y="142"/>
                    <a:pt x="37" y="206"/>
                  </a:cubicBezTo>
                  <a:cubicBezTo>
                    <a:pt x="40" y="222"/>
                    <a:pt x="28" y="219"/>
                    <a:pt x="27" y="206"/>
                  </a:cubicBezTo>
                  <a:cubicBezTo>
                    <a:pt x="27" y="192"/>
                    <a:pt x="17" y="160"/>
                    <a:pt x="2" y="161"/>
                  </a:cubicBezTo>
                  <a:cubicBezTo>
                    <a:pt x="0" y="130"/>
                    <a:pt x="32" y="72"/>
                    <a:pt x="60" y="47"/>
                  </a:cubicBezTo>
                  <a:cubicBezTo>
                    <a:pt x="57" y="57"/>
                    <a:pt x="51" y="72"/>
                    <a:pt x="65" y="80"/>
                  </a:cubicBezTo>
                  <a:cubicBezTo>
                    <a:pt x="66" y="59"/>
                    <a:pt x="69" y="30"/>
                    <a:pt x="105" y="18"/>
                  </a:cubicBezTo>
                  <a:cubicBezTo>
                    <a:pt x="93" y="30"/>
                    <a:pt x="87" y="46"/>
                    <a:pt x="96" y="66"/>
                  </a:cubicBezTo>
                  <a:cubicBezTo>
                    <a:pt x="124" y="48"/>
                    <a:pt x="110" y="3"/>
                    <a:pt x="151" y="0"/>
                  </a:cubicBezTo>
                  <a:cubicBezTo>
                    <a:pt x="129" y="38"/>
                    <a:pt x="162" y="66"/>
                    <a:pt x="183" y="63"/>
                  </a:cubicBezTo>
                  <a:cubicBezTo>
                    <a:pt x="196" y="45"/>
                    <a:pt x="178" y="29"/>
                    <a:pt x="166" y="18"/>
                  </a:cubicBezTo>
                  <a:cubicBezTo>
                    <a:pt x="191" y="16"/>
                    <a:pt x="220" y="58"/>
                    <a:pt x="220" y="78"/>
                  </a:cubicBezTo>
                  <a:cubicBezTo>
                    <a:pt x="231" y="68"/>
                    <a:pt x="226" y="57"/>
                    <a:pt x="219" y="42"/>
                  </a:cubicBezTo>
                  <a:cubicBezTo>
                    <a:pt x="253" y="65"/>
                    <a:pt x="276" y="121"/>
                    <a:pt x="272" y="153"/>
                  </a:cubicBezTo>
                  <a:cubicBezTo>
                    <a:pt x="265" y="146"/>
                    <a:pt x="251" y="148"/>
                    <a:pt x="244" y="204"/>
                  </a:cubicBezTo>
                  <a:cubicBezTo>
                    <a:pt x="241" y="227"/>
                    <a:pt x="231" y="220"/>
                    <a:pt x="234" y="207"/>
                  </a:cubicBezTo>
                  <a:cubicBezTo>
                    <a:pt x="256" y="124"/>
                    <a:pt x="209" y="82"/>
                    <a:pt x="137" y="83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7409673" y="5997412"/>
              <a:ext cx="87313" cy="165100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4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4"/>
                    <a:pt x="18" y="66"/>
                    <a:pt x="10" y="65"/>
                  </a:cubicBezTo>
                  <a:cubicBezTo>
                    <a:pt x="3" y="63"/>
                    <a:pt x="0" y="48"/>
                    <a:pt x="4" y="30"/>
                  </a:cubicBezTo>
                  <a:cubicBezTo>
                    <a:pt x="8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6782609" y="5997412"/>
              <a:ext cx="87313" cy="165100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8" y="54"/>
                    <a:pt x="17" y="66"/>
                    <a:pt x="24" y="65"/>
                  </a:cubicBezTo>
                  <a:cubicBezTo>
                    <a:pt x="32" y="63"/>
                    <a:pt x="35" y="48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6904847" y="6013287"/>
              <a:ext cx="469901" cy="177800"/>
            </a:xfrm>
            <a:custGeom>
              <a:avLst/>
              <a:gdLst>
                <a:gd name="T0" fmla="*/ 94 w 188"/>
                <a:gd name="T1" fmla="*/ 25 h 71"/>
                <a:gd name="T2" fmla="*/ 102 w 188"/>
                <a:gd name="T3" fmla="*/ 25 h 71"/>
                <a:gd name="T4" fmla="*/ 107 w 188"/>
                <a:gd name="T5" fmla="*/ 43 h 71"/>
                <a:gd name="T6" fmla="*/ 151 w 188"/>
                <a:gd name="T7" fmla="*/ 70 h 71"/>
                <a:gd name="T8" fmla="*/ 184 w 188"/>
                <a:gd name="T9" fmla="*/ 39 h 71"/>
                <a:gd name="T10" fmla="*/ 171 w 188"/>
                <a:gd name="T11" fmla="*/ 3 h 71"/>
                <a:gd name="T12" fmla="*/ 149 w 188"/>
                <a:gd name="T13" fmla="*/ 0 h 71"/>
                <a:gd name="T14" fmla="*/ 149 w 188"/>
                <a:gd name="T15" fmla="*/ 0 h 71"/>
                <a:gd name="T16" fmla="*/ 96 w 188"/>
                <a:gd name="T17" fmla="*/ 0 h 71"/>
                <a:gd name="T18" fmla="*/ 94 w 188"/>
                <a:gd name="T19" fmla="*/ 0 h 71"/>
                <a:gd name="T20" fmla="*/ 94 w 188"/>
                <a:gd name="T21" fmla="*/ 3 h 71"/>
                <a:gd name="T22" fmla="*/ 96 w 188"/>
                <a:gd name="T23" fmla="*/ 3 h 71"/>
                <a:gd name="T24" fmla="*/ 124 w 188"/>
                <a:gd name="T25" fmla="*/ 3 h 71"/>
                <a:gd name="T26" fmla="*/ 114 w 188"/>
                <a:gd name="T27" fmla="*/ 7 h 71"/>
                <a:gd name="T28" fmla="*/ 102 w 188"/>
                <a:gd name="T29" fmla="*/ 22 h 71"/>
                <a:gd name="T30" fmla="*/ 94 w 188"/>
                <a:gd name="T31" fmla="*/ 22 h 71"/>
                <a:gd name="T32" fmla="*/ 94 w 188"/>
                <a:gd name="T33" fmla="*/ 25 h 71"/>
                <a:gd name="T34" fmla="*/ 17 w 188"/>
                <a:gd name="T35" fmla="*/ 3 h 71"/>
                <a:gd name="T36" fmla="*/ 3 w 188"/>
                <a:gd name="T37" fmla="*/ 39 h 71"/>
                <a:gd name="T38" fmla="*/ 37 w 188"/>
                <a:gd name="T39" fmla="*/ 70 h 71"/>
                <a:gd name="T40" fmla="*/ 81 w 188"/>
                <a:gd name="T41" fmla="*/ 43 h 71"/>
                <a:gd name="T42" fmla="*/ 86 w 188"/>
                <a:gd name="T43" fmla="*/ 25 h 71"/>
                <a:gd name="T44" fmla="*/ 94 w 188"/>
                <a:gd name="T45" fmla="*/ 25 h 71"/>
                <a:gd name="T46" fmla="*/ 94 w 188"/>
                <a:gd name="T47" fmla="*/ 22 h 71"/>
                <a:gd name="T48" fmla="*/ 85 w 188"/>
                <a:gd name="T49" fmla="*/ 22 h 71"/>
                <a:gd name="T50" fmla="*/ 74 w 188"/>
                <a:gd name="T51" fmla="*/ 7 h 71"/>
                <a:gd name="T52" fmla="*/ 64 w 188"/>
                <a:gd name="T53" fmla="*/ 3 h 71"/>
                <a:gd name="T54" fmla="*/ 92 w 188"/>
                <a:gd name="T55" fmla="*/ 3 h 71"/>
                <a:gd name="T56" fmla="*/ 94 w 188"/>
                <a:gd name="T57" fmla="*/ 3 h 71"/>
                <a:gd name="T58" fmla="*/ 94 w 188"/>
                <a:gd name="T59" fmla="*/ 0 h 71"/>
                <a:gd name="T60" fmla="*/ 92 w 188"/>
                <a:gd name="T61" fmla="*/ 0 h 71"/>
                <a:gd name="T62" fmla="*/ 39 w 188"/>
                <a:gd name="T63" fmla="*/ 0 h 71"/>
                <a:gd name="T64" fmla="*/ 39 w 188"/>
                <a:gd name="T65" fmla="*/ 0 h 71"/>
                <a:gd name="T66" fmla="*/ 17 w 188"/>
                <a:gd name="T67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8" h="71">
                  <a:moveTo>
                    <a:pt x="94" y="25"/>
                  </a:moveTo>
                  <a:cubicBezTo>
                    <a:pt x="102" y="25"/>
                    <a:pt x="102" y="25"/>
                    <a:pt x="102" y="25"/>
                  </a:cubicBezTo>
                  <a:cubicBezTo>
                    <a:pt x="101" y="31"/>
                    <a:pt x="103" y="38"/>
                    <a:pt x="107" y="43"/>
                  </a:cubicBezTo>
                  <a:cubicBezTo>
                    <a:pt x="115" y="56"/>
                    <a:pt x="135" y="68"/>
                    <a:pt x="151" y="70"/>
                  </a:cubicBezTo>
                  <a:cubicBezTo>
                    <a:pt x="167" y="71"/>
                    <a:pt x="181" y="61"/>
                    <a:pt x="184" y="39"/>
                  </a:cubicBezTo>
                  <a:cubicBezTo>
                    <a:pt x="188" y="17"/>
                    <a:pt x="178" y="7"/>
                    <a:pt x="171" y="3"/>
                  </a:cubicBezTo>
                  <a:cubicBezTo>
                    <a:pt x="165" y="1"/>
                    <a:pt x="157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0" y="4"/>
                    <a:pt x="116" y="5"/>
                    <a:pt x="114" y="7"/>
                  </a:cubicBezTo>
                  <a:cubicBezTo>
                    <a:pt x="108" y="9"/>
                    <a:pt x="104" y="15"/>
                    <a:pt x="102" y="22"/>
                  </a:cubicBezTo>
                  <a:cubicBezTo>
                    <a:pt x="94" y="22"/>
                    <a:pt x="94" y="22"/>
                    <a:pt x="94" y="22"/>
                  </a:cubicBezTo>
                  <a:lnTo>
                    <a:pt x="94" y="25"/>
                  </a:lnTo>
                  <a:close/>
                  <a:moveTo>
                    <a:pt x="17" y="3"/>
                  </a:moveTo>
                  <a:cubicBezTo>
                    <a:pt x="10" y="7"/>
                    <a:pt x="0" y="17"/>
                    <a:pt x="3" y="39"/>
                  </a:cubicBezTo>
                  <a:cubicBezTo>
                    <a:pt x="7" y="61"/>
                    <a:pt x="21" y="71"/>
                    <a:pt x="37" y="70"/>
                  </a:cubicBezTo>
                  <a:cubicBezTo>
                    <a:pt x="53" y="68"/>
                    <a:pt x="73" y="56"/>
                    <a:pt x="81" y="43"/>
                  </a:cubicBezTo>
                  <a:cubicBezTo>
                    <a:pt x="85" y="38"/>
                    <a:pt x="86" y="31"/>
                    <a:pt x="86" y="25"/>
                  </a:cubicBezTo>
                  <a:cubicBezTo>
                    <a:pt x="94" y="25"/>
                    <a:pt x="94" y="25"/>
                    <a:pt x="94" y="25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15"/>
                    <a:pt x="80" y="9"/>
                    <a:pt x="74" y="7"/>
                  </a:cubicBezTo>
                  <a:cubicBezTo>
                    <a:pt x="72" y="5"/>
                    <a:pt x="68" y="4"/>
                    <a:pt x="64" y="3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23" y="1"/>
                    <a:pt x="17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6917547" y="6019637"/>
              <a:ext cx="200025" cy="160337"/>
            </a:xfrm>
            <a:custGeom>
              <a:avLst/>
              <a:gdLst>
                <a:gd name="T0" fmla="*/ 13 w 80"/>
                <a:gd name="T1" fmla="*/ 4 h 64"/>
                <a:gd name="T2" fmla="*/ 4 w 80"/>
                <a:gd name="T3" fmla="*/ 13 h 64"/>
                <a:gd name="T4" fmla="*/ 2 w 80"/>
                <a:gd name="T5" fmla="*/ 35 h 64"/>
                <a:gd name="T6" fmla="*/ 19 w 80"/>
                <a:gd name="T7" fmla="*/ 62 h 64"/>
                <a:gd name="T8" fmla="*/ 31 w 80"/>
                <a:gd name="T9" fmla="*/ 63 h 64"/>
                <a:gd name="T10" fmla="*/ 73 w 80"/>
                <a:gd name="T11" fmla="*/ 39 h 64"/>
                <a:gd name="T12" fmla="*/ 73 w 80"/>
                <a:gd name="T13" fmla="*/ 11 h 64"/>
                <a:gd name="T14" fmla="*/ 68 w 80"/>
                <a:gd name="T15" fmla="*/ 7 h 64"/>
                <a:gd name="T16" fmla="*/ 39 w 80"/>
                <a:gd name="T17" fmla="*/ 0 h 64"/>
                <a:gd name="T18" fmla="*/ 13 w 80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64">
                  <a:moveTo>
                    <a:pt x="13" y="4"/>
                  </a:moveTo>
                  <a:cubicBezTo>
                    <a:pt x="9" y="5"/>
                    <a:pt x="6" y="9"/>
                    <a:pt x="4" y="13"/>
                  </a:cubicBezTo>
                  <a:cubicBezTo>
                    <a:pt x="1" y="20"/>
                    <a:pt x="0" y="28"/>
                    <a:pt x="2" y="35"/>
                  </a:cubicBezTo>
                  <a:cubicBezTo>
                    <a:pt x="4" y="46"/>
                    <a:pt x="9" y="57"/>
                    <a:pt x="19" y="62"/>
                  </a:cubicBezTo>
                  <a:cubicBezTo>
                    <a:pt x="23" y="63"/>
                    <a:pt x="27" y="64"/>
                    <a:pt x="31" y="63"/>
                  </a:cubicBezTo>
                  <a:cubicBezTo>
                    <a:pt x="46" y="62"/>
                    <a:pt x="65" y="51"/>
                    <a:pt x="73" y="39"/>
                  </a:cubicBezTo>
                  <a:cubicBezTo>
                    <a:pt x="79" y="30"/>
                    <a:pt x="80" y="18"/>
                    <a:pt x="73" y="11"/>
                  </a:cubicBezTo>
                  <a:cubicBezTo>
                    <a:pt x="72" y="9"/>
                    <a:pt x="70" y="8"/>
                    <a:pt x="68" y="7"/>
                  </a:cubicBezTo>
                  <a:cubicBezTo>
                    <a:pt x="60" y="3"/>
                    <a:pt x="48" y="1"/>
                    <a:pt x="39" y="0"/>
                  </a:cubicBezTo>
                  <a:cubicBezTo>
                    <a:pt x="31" y="0"/>
                    <a:pt x="21" y="0"/>
                    <a:pt x="1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7162023" y="6019637"/>
              <a:ext cx="198438" cy="160337"/>
            </a:xfrm>
            <a:custGeom>
              <a:avLst/>
              <a:gdLst>
                <a:gd name="T0" fmla="*/ 66 w 79"/>
                <a:gd name="T1" fmla="*/ 4 h 64"/>
                <a:gd name="T2" fmla="*/ 76 w 79"/>
                <a:gd name="T3" fmla="*/ 13 h 64"/>
                <a:gd name="T4" fmla="*/ 78 w 79"/>
                <a:gd name="T5" fmla="*/ 35 h 64"/>
                <a:gd name="T6" fmla="*/ 60 w 79"/>
                <a:gd name="T7" fmla="*/ 62 h 64"/>
                <a:gd name="T8" fmla="*/ 48 w 79"/>
                <a:gd name="T9" fmla="*/ 63 h 64"/>
                <a:gd name="T10" fmla="*/ 7 w 79"/>
                <a:gd name="T11" fmla="*/ 39 h 64"/>
                <a:gd name="T12" fmla="*/ 7 w 79"/>
                <a:gd name="T13" fmla="*/ 11 h 64"/>
                <a:gd name="T14" fmla="*/ 12 w 79"/>
                <a:gd name="T15" fmla="*/ 7 h 64"/>
                <a:gd name="T16" fmla="*/ 41 w 79"/>
                <a:gd name="T17" fmla="*/ 0 h 64"/>
                <a:gd name="T18" fmla="*/ 66 w 79"/>
                <a:gd name="T19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64">
                  <a:moveTo>
                    <a:pt x="66" y="4"/>
                  </a:moveTo>
                  <a:cubicBezTo>
                    <a:pt x="71" y="5"/>
                    <a:pt x="74" y="9"/>
                    <a:pt x="76" y="13"/>
                  </a:cubicBezTo>
                  <a:cubicBezTo>
                    <a:pt x="79" y="20"/>
                    <a:pt x="79" y="28"/>
                    <a:pt x="78" y="35"/>
                  </a:cubicBezTo>
                  <a:cubicBezTo>
                    <a:pt x="76" y="46"/>
                    <a:pt x="71" y="57"/>
                    <a:pt x="60" y="62"/>
                  </a:cubicBezTo>
                  <a:cubicBezTo>
                    <a:pt x="57" y="63"/>
                    <a:pt x="52" y="64"/>
                    <a:pt x="48" y="63"/>
                  </a:cubicBezTo>
                  <a:cubicBezTo>
                    <a:pt x="34" y="62"/>
                    <a:pt x="15" y="51"/>
                    <a:pt x="7" y="39"/>
                  </a:cubicBezTo>
                  <a:cubicBezTo>
                    <a:pt x="1" y="30"/>
                    <a:pt x="0" y="18"/>
                    <a:pt x="7" y="11"/>
                  </a:cubicBezTo>
                  <a:cubicBezTo>
                    <a:pt x="8" y="9"/>
                    <a:pt x="10" y="8"/>
                    <a:pt x="12" y="7"/>
                  </a:cubicBezTo>
                  <a:cubicBezTo>
                    <a:pt x="20" y="3"/>
                    <a:pt x="32" y="1"/>
                    <a:pt x="41" y="0"/>
                  </a:cubicBezTo>
                  <a:cubicBezTo>
                    <a:pt x="49" y="0"/>
                    <a:pt x="59" y="0"/>
                    <a:pt x="66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6808009" y="6383174"/>
              <a:ext cx="331788" cy="652462"/>
            </a:xfrm>
            <a:custGeom>
              <a:avLst/>
              <a:gdLst>
                <a:gd name="T0" fmla="*/ 133 w 133"/>
                <a:gd name="T1" fmla="*/ 261 h 261"/>
                <a:gd name="T2" fmla="*/ 85 w 133"/>
                <a:gd name="T3" fmla="*/ 13 h 261"/>
                <a:gd name="T4" fmla="*/ 68 w 133"/>
                <a:gd name="T5" fmla="*/ 0 h 261"/>
                <a:gd name="T6" fmla="*/ 0 w 133"/>
                <a:gd name="T7" fmla="*/ 81 h 261"/>
                <a:gd name="T8" fmla="*/ 133 w 133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61">
                  <a:moveTo>
                    <a:pt x="133" y="261"/>
                  </a:moveTo>
                  <a:cubicBezTo>
                    <a:pt x="133" y="185"/>
                    <a:pt x="76" y="96"/>
                    <a:pt x="85" y="13"/>
                  </a:cubicBezTo>
                  <a:cubicBezTo>
                    <a:pt x="80" y="9"/>
                    <a:pt x="74" y="5"/>
                    <a:pt x="68" y="0"/>
                  </a:cubicBezTo>
                  <a:cubicBezTo>
                    <a:pt x="36" y="15"/>
                    <a:pt x="11" y="59"/>
                    <a:pt x="0" y="81"/>
                  </a:cubicBezTo>
                  <a:cubicBezTo>
                    <a:pt x="97" y="83"/>
                    <a:pt x="107" y="197"/>
                    <a:pt x="133" y="261"/>
                  </a:cubicBezTo>
                  <a:close/>
                </a:path>
              </a:pathLst>
            </a:custGeom>
            <a:solidFill>
              <a:srgbClr val="F7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7139798" y="6383174"/>
              <a:ext cx="330201" cy="652462"/>
            </a:xfrm>
            <a:custGeom>
              <a:avLst/>
              <a:gdLst>
                <a:gd name="T0" fmla="*/ 0 w 132"/>
                <a:gd name="T1" fmla="*/ 261 h 261"/>
                <a:gd name="T2" fmla="*/ 47 w 132"/>
                <a:gd name="T3" fmla="*/ 13 h 261"/>
                <a:gd name="T4" fmla="*/ 64 w 132"/>
                <a:gd name="T5" fmla="*/ 0 h 261"/>
                <a:gd name="T6" fmla="*/ 132 w 132"/>
                <a:gd name="T7" fmla="*/ 81 h 261"/>
                <a:gd name="T8" fmla="*/ 0 w 132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61">
                  <a:moveTo>
                    <a:pt x="0" y="261"/>
                  </a:moveTo>
                  <a:cubicBezTo>
                    <a:pt x="0" y="151"/>
                    <a:pt x="47" y="160"/>
                    <a:pt x="47" y="13"/>
                  </a:cubicBezTo>
                  <a:cubicBezTo>
                    <a:pt x="53" y="9"/>
                    <a:pt x="59" y="5"/>
                    <a:pt x="64" y="0"/>
                  </a:cubicBezTo>
                  <a:cubicBezTo>
                    <a:pt x="97" y="15"/>
                    <a:pt x="121" y="59"/>
                    <a:pt x="132" y="81"/>
                  </a:cubicBezTo>
                  <a:cubicBezTo>
                    <a:pt x="36" y="83"/>
                    <a:pt x="26" y="197"/>
                    <a:pt x="0" y="261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38199" y="2299669"/>
            <a:ext cx="842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DEV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275" y="3340733"/>
            <a:ext cx="3209084" cy="969843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>
          <a:blip r:embed="rId3"/>
          <a:stretch/>
        </p:blipFill>
        <p:spPr>
          <a:xfrm>
            <a:off x="1442256" y="4343595"/>
            <a:ext cx="2025663" cy="1018980"/>
          </a:xfrm>
          <a:prstGeom prst="rect">
            <a:avLst/>
          </a:prstGeom>
          <a:ln>
            <a:noFill/>
          </a:ln>
        </p:spPr>
      </p:pic>
      <p:pic>
        <p:nvPicPr>
          <p:cNvPr id="32" name="Picture 31"/>
          <p:cNvPicPr/>
          <p:nvPr/>
        </p:nvPicPr>
        <p:blipFill>
          <a:blip r:embed="rId4"/>
          <a:stretch/>
        </p:blipFill>
        <p:spPr>
          <a:xfrm>
            <a:off x="4484192" y="3445709"/>
            <a:ext cx="3101805" cy="1354891"/>
          </a:xfrm>
          <a:prstGeom prst="rect">
            <a:avLst/>
          </a:prstGeom>
          <a:ln>
            <a:noFill/>
          </a:ln>
        </p:spPr>
      </p:pic>
      <p:pic>
        <p:nvPicPr>
          <p:cNvPr id="34" name="Picture 33"/>
          <p:cNvPicPr/>
          <p:nvPr/>
        </p:nvPicPr>
        <p:blipFill>
          <a:blip r:embed="rId5"/>
          <a:stretch/>
        </p:blipFill>
        <p:spPr>
          <a:xfrm>
            <a:off x="8316052" y="3333108"/>
            <a:ext cx="2647170" cy="1608508"/>
          </a:xfrm>
          <a:prstGeom prst="rect">
            <a:avLst/>
          </a:prstGeom>
          <a:ln>
            <a:noFill/>
          </a:ln>
        </p:spPr>
      </p:pic>
      <p:pic>
        <p:nvPicPr>
          <p:cNvPr id="33" name="Picture 32"/>
          <p:cNvPicPr/>
          <p:nvPr/>
        </p:nvPicPr>
        <p:blipFill>
          <a:blip r:embed="rId6"/>
          <a:stretch/>
        </p:blipFill>
        <p:spPr>
          <a:xfrm>
            <a:off x="9128455" y="4525001"/>
            <a:ext cx="1891969" cy="567340"/>
          </a:xfrm>
          <a:prstGeom prst="rect">
            <a:avLst/>
          </a:prstGeom>
          <a:ln>
            <a:noFill/>
          </a:ln>
        </p:spPr>
      </p:pic>
      <p:cxnSp>
        <p:nvCxnSpPr>
          <p:cNvPr id="36" name="Straight Arrow Connector 35"/>
          <p:cNvCxnSpPr/>
          <p:nvPr/>
        </p:nvCxnSpPr>
        <p:spPr>
          <a:xfrm flipH="1">
            <a:off x="2343150" y="2007040"/>
            <a:ext cx="740092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/>
          <p:cNvSpPr/>
          <p:nvPr/>
        </p:nvSpPr>
        <p:spPr>
          <a:xfrm>
            <a:off x="9744075" y="2007041"/>
            <a:ext cx="1609725" cy="1438668"/>
          </a:xfrm>
          <a:prstGeom prst="arc">
            <a:avLst/>
          </a:prstGeom>
          <a:ln w="12700">
            <a:solidFill>
              <a:schemeClr val="bg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438399" y="1449899"/>
            <a:ext cx="730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Regular regression tests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04875" y="2778552"/>
            <a:ext cx="2867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Scenarios BDD</a:t>
            </a:r>
            <a:endParaRPr lang="en-GB" sz="2000" dirty="0">
              <a:solidFill>
                <a:srgbClr val="1F7079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83573" y="2778552"/>
            <a:ext cx="2867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 Code</a:t>
            </a:r>
            <a:endParaRPr lang="en-GB" sz="2000" dirty="0">
              <a:solidFill>
                <a:srgbClr val="1F7079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02628" y="2604354"/>
            <a:ext cx="2867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Continuous </a:t>
            </a:r>
          </a:p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Integration</a:t>
            </a:r>
            <a:endParaRPr lang="en-GB" sz="2000" dirty="0">
              <a:solidFill>
                <a:srgbClr val="1F7079"/>
              </a:solidFill>
            </a:endParaRPr>
          </a:p>
        </p:txBody>
      </p:sp>
      <p:sp>
        <p:nvSpPr>
          <p:cNvPr id="42" name="Arrow: Right 41"/>
          <p:cNvSpPr/>
          <p:nvPr/>
        </p:nvSpPr>
        <p:spPr>
          <a:xfrm>
            <a:off x="4055550" y="3780254"/>
            <a:ext cx="251476" cy="685800"/>
          </a:xfrm>
          <a:prstGeom prst="rightArrow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/>
          <p:cNvSpPr/>
          <p:nvPr/>
        </p:nvSpPr>
        <p:spPr>
          <a:xfrm>
            <a:off x="7730931" y="3780254"/>
            <a:ext cx="251476" cy="685800"/>
          </a:xfrm>
          <a:prstGeom prst="rightArrow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179276" y="1842342"/>
            <a:ext cx="165326" cy="147392"/>
            <a:chOff x="5767683" y="2475448"/>
            <a:chExt cx="294679" cy="262714"/>
          </a:xfrm>
        </p:grpSpPr>
        <p:grpSp>
          <p:nvGrpSpPr>
            <p:cNvPr id="50" name="Group 49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52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443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 the process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51</a:t>
            </a:fld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7700" y="3109073"/>
            <a:ext cx="3209084" cy="96984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87592" y="1356784"/>
            <a:ext cx="896490" cy="1221054"/>
            <a:chOff x="2953037" y="1564663"/>
            <a:chExt cx="896490" cy="1221054"/>
          </a:xfrm>
        </p:grpSpPr>
        <p:grpSp>
          <p:nvGrpSpPr>
            <p:cNvPr id="58" name="Group 57"/>
            <p:cNvGrpSpPr/>
            <p:nvPr/>
          </p:nvGrpSpPr>
          <p:grpSpPr>
            <a:xfrm>
              <a:off x="3001716" y="1564663"/>
              <a:ext cx="847811" cy="850157"/>
              <a:chOff x="4209266" y="5419562"/>
              <a:chExt cx="1719266" cy="1724023"/>
            </a:xfrm>
          </p:grpSpPr>
          <p:sp>
            <p:nvSpPr>
              <p:cNvPr id="59" name="Oval 23"/>
              <p:cNvSpPr>
                <a:spLocks noChangeArrowheads="1"/>
              </p:cNvSpPr>
              <p:nvPr/>
            </p:nvSpPr>
            <p:spPr bwMode="auto">
              <a:xfrm>
                <a:off x="4209266" y="5419562"/>
                <a:ext cx="1719266" cy="1724023"/>
              </a:xfrm>
              <a:prstGeom prst="ellipse">
                <a:avLst/>
              </a:prstGeom>
              <a:solidFill>
                <a:srgbClr val="1F7079">
                  <a:alpha val="6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60" name="Freeform 24"/>
              <p:cNvSpPr>
                <a:spLocks/>
              </p:cNvSpPr>
              <p:nvPr/>
            </p:nvSpPr>
            <p:spPr bwMode="auto">
              <a:xfrm>
                <a:off x="4579154" y="6557798"/>
                <a:ext cx="981077" cy="585787"/>
              </a:xfrm>
              <a:custGeom>
                <a:avLst/>
                <a:gdLst>
                  <a:gd name="T0" fmla="*/ 67 w 393"/>
                  <a:gd name="T1" fmla="*/ 47 h 234"/>
                  <a:gd name="T2" fmla="*/ 0 w 393"/>
                  <a:gd name="T3" fmla="*/ 172 h 234"/>
                  <a:gd name="T4" fmla="*/ 196 w 393"/>
                  <a:gd name="T5" fmla="*/ 234 h 234"/>
                  <a:gd name="T6" fmla="*/ 393 w 393"/>
                  <a:gd name="T7" fmla="*/ 172 h 234"/>
                  <a:gd name="T8" fmla="*/ 325 w 393"/>
                  <a:gd name="T9" fmla="*/ 47 h 234"/>
                  <a:gd name="T10" fmla="*/ 196 w 393"/>
                  <a:gd name="T11" fmla="*/ 1 h 234"/>
                  <a:gd name="T12" fmla="*/ 67 w 393"/>
                  <a:gd name="T13" fmla="*/ 4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34">
                    <a:moveTo>
                      <a:pt x="67" y="47"/>
                    </a:moveTo>
                    <a:cubicBezTo>
                      <a:pt x="33" y="69"/>
                      <a:pt x="19" y="116"/>
                      <a:pt x="0" y="172"/>
                    </a:cubicBezTo>
                    <a:cubicBezTo>
                      <a:pt x="55" y="211"/>
                      <a:pt x="123" y="234"/>
                      <a:pt x="196" y="234"/>
                    </a:cubicBezTo>
                    <a:cubicBezTo>
                      <a:pt x="270" y="234"/>
                      <a:pt x="337" y="211"/>
                      <a:pt x="393" y="172"/>
                    </a:cubicBezTo>
                    <a:cubicBezTo>
                      <a:pt x="373" y="116"/>
                      <a:pt x="359" y="68"/>
                      <a:pt x="325" y="47"/>
                    </a:cubicBezTo>
                    <a:cubicBezTo>
                      <a:pt x="266" y="10"/>
                      <a:pt x="231" y="1"/>
                      <a:pt x="196" y="1"/>
                    </a:cubicBezTo>
                    <a:cubicBezTo>
                      <a:pt x="161" y="0"/>
                      <a:pt x="126" y="9"/>
                      <a:pt x="67" y="4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61" name="Rectangle 25"/>
              <p:cNvSpPr>
                <a:spLocks noChangeArrowheads="1"/>
              </p:cNvSpPr>
              <p:nvPr/>
            </p:nvSpPr>
            <p:spPr bwMode="auto">
              <a:xfrm>
                <a:off x="4907768" y="6568911"/>
                <a:ext cx="347663" cy="38417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62" name="Freeform 26"/>
              <p:cNvSpPr>
                <a:spLocks/>
              </p:cNvSpPr>
              <p:nvPr/>
            </p:nvSpPr>
            <p:spPr bwMode="auto">
              <a:xfrm>
                <a:off x="4947455" y="6205374"/>
                <a:ext cx="242888" cy="485774"/>
              </a:xfrm>
              <a:custGeom>
                <a:avLst/>
                <a:gdLst>
                  <a:gd name="T0" fmla="*/ 0 w 97"/>
                  <a:gd name="T1" fmla="*/ 0 h 194"/>
                  <a:gd name="T2" fmla="*/ 97 w 97"/>
                  <a:gd name="T3" fmla="*/ 0 h 194"/>
                  <a:gd name="T4" fmla="*/ 97 w 97"/>
                  <a:gd name="T5" fmla="*/ 141 h 194"/>
                  <a:gd name="T6" fmla="*/ 0 w 97"/>
                  <a:gd name="T7" fmla="*/ 141 h 194"/>
                  <a:gd name="T8" fmla="*/ 0 w 97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94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97" y="189"/>
                      <a:pt x="0" y="194"/>
                      <a:pt x="0" y="14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63" name="Freeform 27"/>
              <p:cNvSpPr>
                <a:spLocks/>
              </p:cNvSpPr>
              <p:nvPr/>
            </p:nvSpPr>
            <p:spPr bwMode="auto">
              <a:xfrm>
                <a:off x="4947455" y="6413336"/>
                <a:ext cx="242888" cy="165100"/>
              </a:xfrm>
              <a:custGeom>
                <a:avLst/>
                <a:gdLst>
                  <a:gd name="T0" fmla="*/ 153 w 153"/>
                  <a:gd name="T1" fmla="*/ 28 h 104"/>
                  <a:gd name="T2" fmla="*/ 153 w 153"/>
                  <a:gd name="T3" fmla="*/ 0 h 104"/>
                  <a:gd name="T4" fmla="*/ 0 w 153"/>
                  <a:gd name="T5" fmla="*/ 0 h 104"/>
                  <a:gd name="T6" fmla="*/ 0 w 153"/>
                  <a:gd name="T7" fmla="*/ 104 h 104"/>
                  <a:gd name="T8" fmla="*/ 153 w 153"/>
                  <a:gd name="T9" fmla="*/ 2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4">
                    <a:moveTo>
                      <a:pt x="153" y="28"/>
                    </a:moveTo>
                    <a:lnTo>
                      <a:pt x="153" y="0"/>
                    </a:lnTo>
                    <a:lnTo>
                      <a:pt x="0" y="0"/>
                    </a:lnTo>
                    <a:lnTo>
                      <a:pt x="0" y="104"/>
                    </a:lnTo>
                    <a:lnTo>
                      <a:pt x="153" y="2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4" name="Freeform 28"/>
              <p:cNvSpPr>
                <a:spLocks/>
              </p:cNvSpPr>
              <p:nvPr/>
            </p:nvSpPr>
            <p:spPr bwMode="auto">
              <a:xfrm>
                <a:off x="4553754" y="5787862"/>
                <a:ext cx="1028702" cy="679449"/>
              </a:xfrm>
              <a:custGeom>
                <a:avLst/>
                <a:gdLst>
                  <a:gd name="T0" fmla="*/ 206 w 412"/>
                  <a:gd name="T1" fmla="*/ 0 h 272"/>
                  <a:gd name="T2" fmla="*/ 206 w 412"/>
                  <a:gd name="T3" fmla="*/ 272 h 272"/>
                  <a:gd name="T4" fmla="*/ 206 w 412"/>
                  <a:gd name="T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2" h="272">
                    <a:moveTo>
                      <a:pt x="206" y="0"/>
                    </a:moveTo>
                    <a:cubicBezTo>
                      <a:pt x="412" y="0"/>
                      <a:pt x="329" y="272"/>
                      <a:pt x="206" y="272"/>
                    </a:cubicBezTo>
                    <a:cubicBezTo>
                      <a:pt x="84" y="272"/>
                      <a:pt x="0" y="0"/>
                      <a:pt x="206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5" name="Freeform 29"/>
              <p:cNvSpPr>
                <a:spLocks/>
              </p:cNvSpPr>
              <p:nvPr/>
            </p:nvSpPr>
            <p:spPr bwMode="auto">
              <a:xfrm>
                <a:off x="5068105" y="5787862"/>
                <a:ext cx="514351" cy="679449"/>
              </a:xfrm>
              <a:custGeom>
                <a:avLst/>
                <a:gdLst>
                  <a:gd name="T0" fmla="*/ 0 w 206"/>
                  <a:gd name="T1" fmla="*/ 0 h 272"/>
                  <a:gd name="T2" fmla="*/ 0 w 206"/>
                  <a:gd name="T3" fmla="*/ 272 h 272"/>
                  <a:gd name="T4" fmla="*/ 0 w 206"/>
                  <a:gd name="T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" h="272">
                    <a:moveTo>
                      <a:pt x="0" y="0"/>
                    </a:moveTo>
                    <a:cubicBezTo>
                      <a:pt x="206" y="0"/>
                      <a:pt x="123" y="272"/>
                      <a:pt x="0" y="2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6" name="Freeform 30"/>
              <p:cNvSpPr>
                <a:spLocks/>
              </p:cNvSpPr>
              <p:nvPr/>
            </p:nvSpPr>
            <p:spPr bwMode="auto">
              <a:xfrm>
                <a:off x="4701392" y="5662450"/>
                <a:ext cx="733427" cy="555624"/>
              </a:xfrm>
              <a:custGeom>
                <a:avLst/>
                <a:gdLst>
                  <a:gd name="T0" fmla="*/ 205 w 294"/>
                  <a:gd name="T1" fmla="*/ 77 h 222"/>
                  <a:gd name="T2" fmla="*/ 259 w 294"/>
                  <a:gd name="T3" fmla="*/ 163 h 222"/>
                  <a:gd name="T4" fmla="*/ 279 w 294"/>
                  <a:gd name="T5" fmla="*/ 170 h 222"/>
                  <a:gd name="T6" fmla="*/ 151 w 294"/>
                  <a:gd name="T7" fmla="*/ 0 h 222"/>
                  <a:gd name="T8" fmla="*/ 15 w 294"/>
                  <a:gd name="T9" fmla="*/ 164 h 222"/>
                  <a:gd name="T10" fmla="*/ 39 w 294"/>
                  <a:gd name="T11" fmla="*/ 164 h 222"/>
                  <a:gd name="T12" fmla="*/ 205 w 294"/>
                  <a:gd name="T13" fmla="*/ 77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4" h="222">
                    <a:moveTo>
                      <a:pt x="205" y="77"/>
                    </a:moveTo>
                    <a:cubicBezTo>
                      <a:pt x="238" y="92"/>
                      <a:pt x="252" y="134"/>
                      <a:pt x="259" y="163"/>
                    </a:cubicBezTo>
                    <a:cubicBezTo>
                      <a:pt x="271" y="205"/>
                      <a:pt x="264" y="201"/>
                      <a:pt x="279" y="170"/>
                    </a:cubicBezTo>
                    <a:cubicBezTo>
                      <a:pt x="294" y="138"/>
                      <a:pt x="258" y="0"/>
                      <a:pt x="151" y="0"/>
                    </a:cubicBezTo>
                    <a:cubicBezTo>
                      <a:pt x="44" y="0"/>
                      <a:pt x="0" y="106"/>
                      <a:pt x="15" y="164"/>
                    </a:cubicBezTo>
                    <a:cubicBezTo>
                      <a:pt x="30" y="222"/>
                      <a:pt x="30" y="208"/>
                      <a:pt x="39" y="164"/>
                    </a:cubicBezTo>
                    <a:cubicBezTo>
                      <a:pt x="63" y="51"/>
                      <a:pt x="148" y="100"/>
                      <a:pt x="205" y="7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7" name="Freeform 31"/>
              <p:cNvSpPr>
                <a:spLocks/>
              </p:cNvSpPr>
              <p:nvPr/>
            </p:nvSpPr>
            <p:spPr bwMode="auto">
              <a:xfrm>
                <a:off x="5337981" y="6018049"/>
                <a:ext cx="87313" cy="165100"/>
              </a:xfrm>
              <a:custGeom>
                <a:avLst/>
                <a:gdLst>
                  <a:gd name="T0" fmla="*/ 25 w 35"/>
                  <a:gd name="T1" fmla="*/ 2 h 66"/>
                  <a:gd name="T2" fmla="*/ 31 w 35"/>
                  <a:gd name="T3" fmla="*/ 36 h 66"/>
                  <a:gd name="T4" fmla="*/ 11 w 35"/>
                  <a:gd name="T5" fmla="*/ 65 h 66"/>
                  <a:gd name="T6" fmla="*/ 4 w 35"/>
                  <a:gd name="T7" fmla="*/ 30 h 66"/>
                  <a:gd name="T8" fmla="*/ 25 w 35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25" y="2"/>
                    </a:moveTo>
                    <a:cubicBezTo>
                      <a:pt x="32" y="3"/>
                      <a:pt x="35" y="19"/>
                      <a:pt x="31" y="36"/>
                    </a:cubicBezTo>
                    <a:cubicBezTo>
                      <a:pt x="27" y="54"/>
                      <a:pt x="18" y="66"/>
                      <a:pt x="11" y="65"/>
                    </a:cubicBezTo>
                    <a:cubicBezTo>
                      <a:pt x="3" y="63"/>
                      <a:pt x="0" y="48"/>
                      <a:pt x="4" y="30"/>
                    </a:cubicBezTo>
                    <a:cubicBezTo>
                      <a:pt x="8" y="13"/>
                      <a:pt x="17" y="0"/>
                      <a:pt x="2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8" name="Freeform 32"/>
              <p:cNvSpPr>
                <a:spLocks/>
              </p:cNvSpPr>
              <p:nvPr/>
            </p:nvSpPr>
            <p:spPr bwMode="auto">
              <a:xfrm>
                <a:off x="4710917" y="6018049"/>
                <a:ext cx="87313" cy="165100"/>
              </a:xfrm>
              <a:custGeom>
                <a:avLst/>
                <a:gdLst>
                  <a:gd name="T0" fmla="*/ 11 w 35"/>
                  <a:gd name="T1" fmla="*/ 2 h 66"/>
                  <a:gd name="T2" fmla="*/ 4 w 35"/>
                  <a:gd name="T3" fmla="*/ 36 h 66"/>
                  <a:gd name="T4" fmla="*/ 25 w 35"/>
                  <a:gd name="T5" fmla="*/ 65 h 66"/>
                  <a:gd name="T6" fmla="*/ 31 w 35"/>
                  <a:gd name="T7" fmla="*/ 30 h 66"/>
                  <a:gd name="T8" fmla="*/ 11 w 35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11" y="2"/>
                    </a:moveTo>
                    <a:cubicBezTo>
                      <a:pt x="3" y="3"/>
                      <a:pt x="0" y="19"/>
                      <a:pt x="4" y="36"/>
                    </a:cubicBezTo>
                    <a:cubicBezTo>
                      <a:pt x="8" y="54"/>
                      <a:pt x="17" y="66"/>
                      <a:pt x="25" y="65"/>
                    </a:cubicBezTo>
                    <a:cubicBezTo>
                      <a:pt x="32" y="63"/>
                      <a:pt x="35" y="48"/>
                      <a:pt x="31" y="30"/>
                    </a:cubicBezTo>
                    <a:cubicBezTo>
                      <a:pt x="28" y="13"/>
                      <a:pt x="18" y="0"/>
                      <a:pt x="11" y="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9" name="Freeform 33"/>
              <p:cNvSpPr>
                <a:spLocks/>
              </p:cNvSpPr>
              <p:nvPr/>
            </p:nvSpPr>
            <p:spPr bwMode="auto">
              <a:xfrm>
                <a:off x="4955393" y="6565736"/>
                <a:ext cx="225426" cy="577849"/>
              </a:xfrm>
              <a:custGeom>
                <a:avLst/>
                <a:gdLst>
                  <a:gd name="T0" fmla="*/ 35 w 90"/>
                  <a:gd name="T1" fmla="*/ 83 h 231"/>
                  <a:gd name="T2" fmla="*/ 24 w 90"/>
                  <a:gd name="T3" fmla="*/ 230 h 231"/>
                  <a:gd name="T4" fmla="*/ 45 w 90"/>
                  <a:gd name="T5" fmla="*/ 231 h 231"/>
                  <a:gd name="T6" fmla="*/ 66 w 90"/>
                  <a:gd name="T7" fmla="*/ 230 h 231"/>
                  <a:gd name="T8" fmla="*/ 56 w 90"/>
                  <a:gd name="T9" fmla="*/ 83 h 231"/>
                  <a:gd name="T10" fmla="*/ 90 w 90"/>
                  <a:gd name="T11" fmla="*/ 1 h 231"/>
                  <a:gd name="T12" fmla="*/ 0 w 90"/>
                  <a:gd name="T13" fmla="*/ 1 h 231"/>
                  <a:gd name="T14" fmla="*/ 35 w 90"/>
                  <a:gd name="T15" fmla="*/ 8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231">
                    <a:moveTo>
                      <a:pt x="35" y="83"/>
                    </a:moveTo>
                    <a:cubicBezTo>
                      <a:pt x="24" y="230"/>
                      <a:pt x="24" y="230"/>
                      <a:pt x="24" y="230"/>
                    </a:cubicBezTo>
                    <a:cubicBezTo>
                      <a:pt x="31" y="231"/>
                      <a:pt x="38" y="231"/>
                      <a:pt x="45" y="231"/>
                    </a:cubicBezTo>
                    <a:cubicBezTo>
                      <a:pt x="52" y="231"/>
                      <a:pt x="59" y="231"/>
                      <a:pt x="66" y="230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58" y="0"/>
                      <a:pt x="32" y="0"/>
                      <a:pt x="0" y="1"/>
                    </a:cubicBezTo>
                    <a:lnTo>
                      <a:pt x="35" y="83"/>
                    </a:lnTo>
                    <a:close/>
                  </a:path>
                </a:pathLst>
              </a:custGeom>
              <a:solidFill>
                <a:srgbClr val="BFE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0" name="Freeform 34"/>
              <p:cNvSpPr>
                <a:spLocks/>
              </p:cNvSpPr>
              <p:nvPr/>
            </p:nvSpPr>
            <p:spPr bwMode="auto">
              <a:xfrm>
                <a:off x="4855380" y="6495886"/>
                <a:ext cx="209550" cy="227012"/>
              </a:xfrm>
              <a:custGeom>
                <a:avLst/>
                <a:gdLst>
                  <a:gd name="T0" fmla="*/ 57 w 132"/>
                  <a:gd name="T1" fmla="*/ 0 h 143"/>
                  <a:gd name="T2" fmla="*/ 10 w 132"/>
                  <a:gd name="T3" fmla="*/ 47 h 143"/>
                  <a:gd name="T4" fmla="*/ 0 w 132"/>
                  <a:gd name="T5" fmla="*/ 143 h 143"/>
                  <a:gd name="T6" fmla="*/ 132 w 132"/>
                  <a:gd name="T7" fmla="*/ 46 h 143"/>
                  <a:gd name="T8" fmla="*/ 57 w 132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43">
                    <a:moveTo>
                      <a:pt x="57" y="0"/>
                    </a:moveTo>
                    <a:lnTo>
                      <a:pt x="10" y="47"/>
                    </a:lnTo>
                    <a:lnTo>
                      <a:pt x="0" y="143"/>
                    </a:lnTo>
                    <a:lnTo>
                      <a:pt x="132" y="46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1" name="Freeform 35"/>
              <p:cNvSpPr>
                <a:spLocks/>
              </p:cNvSpPr>
              <p:nvPr/>
            </p:nvSpPr>
            <p:spPr bwMode="auto">
              <a:xfrm>
                <a:off x="5071280" y="6495886"/>
                <a:ext cx="209550" cy="227012"/>
              </a:xfrm>
              <a:custGeom>
                <a:avLst/>
                <a:gdLst>
                  <a:gd name="T0" fmla="*/ 75 w 132"/>
                  <a:gd name="T1" fmla="*/ 0 h 143"/>
                  <a:gd name="T2" fmla="*/ 122 w 132"/>
                  <a:gd name="T3" fmla="*/ 47 h 143"/>
                  <a:gd name="T4" fmla="*/ 132 w 132"/>
                  <a:gd name="T5" fmla="*/ 143 h 143"/>
                  <a:gd name="T6" fmla="*/ 0 w 132"/>
                  <a:gd name="T7" fmla="*/ 46 h 143"/>
                  <a:gd name="T8" fmla="*/ 75 w 132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43">
                    <a:moveTo>
                      <a:pt x="75" y="0"/>
                    </a:moveTo>
                    <a:lnTo>
                      <a:pt x="122" y="47"/>
                    </a:lnTo>
                    <a:lnTo>
                      <a:pt x="132" y="143"/>
                    </a:lnTo>
                    <a:lnTo>
                      <a:pt x="0" y="46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2953037" y="2416385"/>
              <a:ext cx="8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568883" y="1356784"/>
            <a:ext cx="890348" cy="1211591"/>
            <a:chOff x="8568883" y="1547284"/>
            <a:chExt cx="890348" cy="1211591"/>
          </a:xfrm>
        </p:grpSpPr>
        <p:grpSp>
          <p:nvGrpSpPr>
            <p:cNvPr id="112" name="Group 111"/>
            <p:cNvGrpSpPr/>
            <p:nvPr/>
          </p:nvGrpSpPr>
          <p:grpSpPr>
            <a:xfrm>
              <a:off x="8580151" y="1547284"/>
              <a:ext cx="866740" cy="867536"/>
              <a:chOff x="6279371" y="5398925"/>
              <a:chExt cx="1722441" cy="1724023"/>
            </a:xfrm>
          </p:grpSpPr>
          <p:sp>
            <p:nvSpPr>
              <p:cNvPr id="113" name="Oval 5"/>
              <p:cNvSpPr>
                <a:spLocks noChangeArrowheads="1"/>
              </p:cNvSpPr>
              <p:nvPr/>
            </p:nvSpPr>
            <p:spPr bwMode="auto">
              <a:xfrm>
                <a:off x="6279371" y="5398925"/>
                <a:ext cx="1722441" cy="1724023"/>
              </a:xfrm>
              <a:prstGeom prst="ellipse">
                <a:avLst/>
              </a:prstGeom>
              <a:solidFill>
                <a:srgbClr val="1F7079">
                  <a:alpha val="6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dirty="0"/>
              </a:p>
            </p:txBody>
          </p:sp>
          <p:sp>
            <p:nvSpPr>
              <p:cNvPr id="114" name="Freeform 6"/>
              <p:cNvSpPr>
                <a:spLocks/>
              </p:cNvSpPr>
              <p:nvPr/>
            </p:nvSpPr>
            <p:spPr bwMode="auto">
              <a:xfrm>
                <a:off x="6785784" y="5449725"/>
                <a:ext cx="742952" cy="815974"/>
              </a:xfrm>
              <a:custGeom>
                <a:avLst/>
                <a:gdLst>
                  <a:gd name="T0" fmla="*/ 142 w 298"/>
                  <a:gd name="T1" fmla="*/ 296 h 326"/>
                  <a:gd name="T2" fmla="*/ 12 w 298"/>
                  <a:gd name="T3" fmla="*/ 249 h 326"/>
                  <a:gd name="T4" fmla="*/ 47 w 298"/>
                  <a:gd name="T5" fmla="*/ 64 h 326"/>
                  <a:gd name="T6" fmla="*/ 54 w 298"/>
                  <a:gd name="T7" fmla="*/ 110 h 326"/>
                  <a:gd name="T8" fmla="*/ 103 w 298"/>
                  <a:gd name="T9" fmla="*/ 25 h 326"/>
                  <a:gd name="T10" fmla="*/ 92 w 298"/>
                  <a:gd name="T11" fmla="*/ 91 h 326"/>
                  <a:gd name="T12" fmla="*/ 158 w 298"/>
                  <a:gd name="T13" fmla="*/ 0 h 326"/>
                  <a:gd name="T14" fmla="*/ 197 w 298"/>
                  <a:gd name="T15" fmla="*/ 87 h 326"/>
                  <a:gd name="T16" fmla="*/ 177 w 298"/>
                  <a:gd name="T17" fmla="*/ 24 h 326"/>
                  <a:gd name="T18" fmla="*/ 242 w 298"/>
                  <a:gd name="T19" fmla="*/ 108 h 326"/>
                  <a:gd name="T20" fmla="*/ 241 w 298"/>
                  <a:gd name="T21" fmla="*/ 58 h 326"/>
                  <a:gd name="T22" fmla="*/ 273 w 298"/>
                  <a:gd name="T23" fmla="*/ 249 h 326"/>
                  <a:gd name="T24" fmla="*/ 142 w 298"/>
                  <a:gd name="T25" fmla="*/ 29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326">
                    <a:moveTo>
                      <a:pt x="142" y="296"/>
                    </a:moveTo>
                    <a:cubicBezTo>
                      <a:pt x="125" y="326"/>
                      <a:pt x="14" y="256"/>
                      <a:pt x="12" y="249"/>
                    </a:cubicBezTo>
                    <a:cubicBezTo>
                      <a:pt x="0" y="215"/>
                      <a:pt x="3" y="110"/>
                      <a:pt x="47" y="64"/>
                    </a:cubicBezTo>
                    <a:cubicBezTo>
                      <a:pt x="44" y="78"/>
                      <a:pt x="37" y="99"/>
                      <a:pt x="54" y="110"/>
                    </a:cubicBezTo>
                    <a:cubicBezTo>
                      <a:pt x="55" y="81"/>
                      <a:pt x="59" y="41"/>
                      <a:pt x="103" y="25"/>
                    </a:cubicBezTo>
                    <a:cubicBezTo>
                      <a:pt x="88" y="41"/>
                      <a:pt x="80" y="63"/>
                      <a:pt x="92" y="91"/>
                    </a:cubicBezTo>
                    <a:cubicBezTo>
                      <a:pt x="125" y="67"/>
                      <a:pt x="109" y="3"/>
                      <a:pt x="158" y="0"/>
                    </a:cubicBezTo>
                    <a:cubicBezTo>
                      <a:pt x="131" y="52"/>
                      <a:pt x="172" y="91"/>
                      <a:pt x="197" y="87"/>
                    </a:cubicBezTo>
                    <a:cubicBezTo>
                      <a:pt x="213" y="62"/>
                      <a:pt x="192" y="40"/>
                      <a:pt x="177" y="24"/>
                    </a:cubicBezTo>
                    <a:cubicBezTo>
                      <a:pt x="207" y="22"/>
                      <a:pt x="243" y="80"/>
                      <a:pt x="242" y="108"/>
                    </a:cubicBezTo>
                    <a:cubicBezTo>
                      <a:pt x="255" y="93"/>
                      <a:pt x="250" y="79"/>
                      <a:pt x="241" y="58"/>
                    </a:cubicBezTo>
                    <a:cubicBezTo>
                      <a:pt x="298" y="101"/>
                      <a:pt x="282" y="205"/>
                      <a:pt x="273" y="249"/>
                    </a:cubicBezTo>
                    <a:cubicBezTo>
                      <a:pt x="271" y="256"/>
                      <a:pt x="159" y="326"/>
                      <a:pt x="142" y="296"/>
                    </a:cubicBezTo>
                    <a:close/>
                  </a:path>
                </a:pathLst>
              </a:custGeom>
              <a:solidFill>
                <a:srgbClr val="EA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5" name="Freeform 7"/>
              <p:cNvSpPr>
                <a:spLocks/>
              </p:cNvSpPr>
              <p:nvPr/>
            </p:nvSpPr>
            <p:spPr bwMode="auto">
              <a:xfrm>
                <a:off x="6647671" y="6538748"/>
                <a:ext cx="984252" cy="584199"/>
              </a:xfrm>
              <a:custGeom>
                <a:avLst/>
                <a:gdLst>
                  <a:gd name="T0" fmla="*/ 68 w 394"/>
                  <a:gd name="T1" fmla="*/ 47 h 234"/>
                  <a:gd name="T2" fmla="*/ 0 w 394"/>
                  <a:gd name="T3" fmla="*/ 172 h 234"/>
                  <a:gd name="T4" fmla="*/ 197 w 394"/>
                  <a:gd name="T5" fmla="*/ 234 h 234"/>
                  <a:gd name="T6" fmla="*/ 394 w 394"/>
                  <a:gd name="T7" fmla="*/ 172 h 234"/>
                  <a:gd name="T8" fmla="*/ 325 w 394"/>
                  <a:gd name="T9" fmla="*/ 47 h 234"/>
                  <a:gd name="T10" fmla="*/ 197 w 394"/>
                  <a:gd name="T11" fmla="*/ 1 h 234"/>
                  <a:gd name="T12" fmla="*/ 68 w 394"/>
                  <a:gd name="T13" fmla="*/ 4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4" h="234">
                    <a:moveTo>
                      <a:pt x="68" y="47"/>
                    </a:moveTo>
                    <a:cubicBezTo>
                      <a:pt x="34" y="69"/>
                      <a:pt x="20" y="116"/>
                      <a:pt x="0" y="172"/>
                    </a:cubicBezTo>
                    <a:cubicBezTo>
                      <a:pt x="56" y="211"/>
                      <a:pt x="124" y="234"/>
                      <a:pt x="197" y="234"/>
                    </a:cubicBezTo>
                    <a:cubicBezTo>
                      <a:pt x="270" y="234"/>
                      <a:pt x="338" y="211"/>
                      <a:pt x="394" y="172"/>
                    </a:cubicBezTo>
                    <a:cubicBezTo>
                      <a:pt x="374" y="116"/>
                      <a:pt x="360" y="68"/>
                      <a:pt x="325" y="47"/>
                    </a:cubicBezTo>
                    <a:cubicBezTo>
                      <a:pt x="267" y="10"/>
                      <a:pt x="231" y="1"/>
                      <a:pt x="197" y="1"/>
                    </a:cubicBezTo>
                    <a:cubicBezTo>
                      <a:pt x="161" y="0"/>
                      <a:pt x="126" y="9"/>
                      <a:pt x="68" y="47"/>
                    </a:cubicBezTo>
                    <a:close/>
                  </a:path>
                </a:pathLst>
              </a:custGeom>
              <a:solidFill>
                <a:srgbClr val="F7CD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6" name="Freeform 8"/>
              <p:cNvSpPr>
                <a:spLocks/>
              </p:cNvSpPr>
              <p:nvPr/>
            </p:nvSpPr>
            <p:spPr bwMode="auto">
              <a:xfrm>
                <a:off x="6647671" y="6538748"/>
                <a:ext cx="492126" cy="584199"/>
              </a:xfrm>
              <a:custGeom>
                <a:avLst/>
                <a:gdLst>
                  <a:gd name="T0" fmla="*/ 68 w 197"/>
                  <a:gd name="T1" fmla="*/ 47 h 234"/>
                  <a:gd name="T2" fmla="*/ 0 w 197"/>
                  <a:gd name="T3" fmla="*/ 172 h 234"/>
                  <a:gd name="T4" fmla="*/ 197 w 197"/>
                  <a:gd name="T5" fmla="*/ 234 h 234"/>
                  <a:gd name="T6" fmla="*/ 197 w 197"/>
                  <a:gd name="T7" fmla="*/ 1 h 234"/>
                  <a:gd name="T8" fmla="*/ 197 w 197"/>
                  <a:gd name="T9" fmla="*/ 1 h 234"/>
                  <a:gd name="T10" fmla="*/ 68 w 197"/>
                  <a:gd name="T11" fmla="*/ 4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234">
                    <a:moveTo>
                      <a:pt x="68" y="47"/>
                    </a:moveTo>
                    <a:cubicBezTo>
                      <a:pt x="34" y="69"/>
                      <a:pt x="20" y="116"/>
                      <a:pt x="0" y="172"/>
                    </a:cubicBezTo>
                    <a:cubicBezTo>
                      <a:pt x="56" y="211"/>
                      <a:pt x="124" y="234"/>
                      <a:pt x="197" y="234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61" y="0"/>
                      <a:pt x="126" y="9"/>
                      <a:pt x="68" y="47"/>
                    </a:cubicBezTo>
                    <a:close/>
                  </a:path>
                </a:pathLst>
              </a:custGeom>
              <a:solidFill>
                <a:srgbClr val="EA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7" name="Freeform 9"/>
              <p:cNvSpPr>
                <a:spLocks/>
              </p:cNvSpPr>
              <p:nvPr/>
            </p:nvSpPr>
            <p:spPr bwMode="auto">
              <a:xfrm>
                <a:off x="7017560" y="6214899"/>
                <a:ext cx="242888" cy="820736"/>
              </a:xfrm>
              <a:custGeom>
                <a:avLst/>
                <a:gdLst>
                  <a:gd name="T0" fmla="*/ 0 w 97"/>
                  <a:gd name="T1" fmla="*/ 0 h 328"/>
                  <a:gd name="T2" fmla="*/ 97 w 97"/>
                  <a:gd name="T3" fmla="*/ 0 h 328"/>
                  <a:gd name="T4" fmla="*/ 97 w 97"/>
                  <a:gd name="T5" fmla="*/ 141 h 328"/>
                  <a:gd name="T6" fmla="*/ 49 w 97"/>
                  <a:gd name="T7" fmla="*/ 328 h 328"/>
                  <a:gd name="T8" fmla="*/ 0 w 97"/>
                  <a:gd name="T9" fmla="*/ 141 h 328"/>
                  <a:gd name="T10" fmla="*/ 0 w 97"/>
                  <a:gd name="T11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328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97" y="165"/>
                      <a:pt x="60" y="251"/>
                      <a:pt x="49" y="328"/>
                    </a:cubicBezTo>
                    <a:cubicBezTo>
                      <a:pt x="41" y="281"/>
                      <a:pt x="0" y="167"/>
                      <a:pt x="0" y="14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8" name="Freeform 10"/>
              <p:cNvSpPr>
                <a:spLocks/>
              </p:cNvSpPr>
              <p:nvPr/>
            </p:nvSpPr>
            <p:spPr bwMode="auto">
              <a:xfrm>
                <a:off x="7069947" y="6778461"/>
                <a:ext cx="131763" cy="257175"/>
              </a:xfrm>
              <a:custGeom>
                <a:avLst/>
                <a:gdLst>
                  <a:gd name="T0" fmla="*/ 53 w 53"/>
                  <a:gd name="T1" fmla="*/ 0 h 103"/>
                  <a:gd name="T2" fmla="*/ 28 w 53"/>
                  <a:gd name="T3" fmla="*/ 103 h 103"/>
                  <a:gd name="T4" fmla="*/ 0 w 53"/>
                  <a:gd name="T5" fmla="*/ 0 h 103"/>
                  <a:gd name="T6" fmla="*/ 28 w 53"/>
                  <a:gd name="T7" fmla="*/ 3 h 103"/>
                  <a:gd name="T8" fmla="*/ 53 w 53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03">
                    <a:moveTo>
                      <a:pt x="53" y="0"/>
                    </a:moveTo>
                    <a:cubicBezTo>
                      <a:pt x="43" y="32"/>
                      <a:pt x="33" y="68"/>
                      <a:pt x="28" y="103"/>
                    </a:cubicBezTo>
                    <a:cubicBezTo>
                      <a:pt x="24" y="79"/>
                      <a:pt x="11" y="38"/>
                      <a:pt x="0" y="0"/>
                    </a:cubicBezTo>
                    <a:cubicBezTo>
                      <a:pt x="9" y="1"/>
                      <a:pt x="18" y="3"/>
                      <a:pt x="28" y="3"/>
                    </a:cubicBezTo>
                    <a:cubicBezTo>
                      <a:pt x="37" y="3"/>
                      <a:pt x="45" y="2"/>
                      <a:pt x="5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9" name="Freeform 11"/>
              <p:cNvSpPr>
                <a:spLocks/>
              </p:cNvSpPr>
              <p:nvPr/>
            </p:nvSpPr>
            <p:spPr bwMode="auto">
              <a:xfrm>
                <a:off x="7017560" y="6392699"/>
                <a:ext cx="242888" cy="165100"/>
              </a:xfrm>
              <a:custGeom>
                <a:avLst/>
                <a:gdLst>
                  <a:gd name="T0" fmla="*/ 153 w 153"/>
                  <a:gd name="T1" fmla="*/ 29 h 104"/>
                  <a:gd name="T2" fmla="*/ 153 w 153"/>
                  <a:gd name="T3" fmla="*/ 0 h 104"/>
                  <a:gd name="T4" fmla="*/ 0 w 153"/>
                  <a:gd name="T5" fmla="*/ 0 h 104"/>
                  <a:gd name="T6" fmla="*/ 0 w 153"/>
                  <a:gd name="T7" fmla="*/ 104 h 104"/>
                  <a:gd name="T8" fmla="*/ 153 w 153"/>
                  <a:gd name="T9" fmla="*/ 2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4">
                    <a:moveTo>
                      <a:pt x="153" y="29"/>
                    </a:moveTo>
                    <a:lnTo>
                      <a:pt x="153" y="0"/>
                    </a:lnTo>
                    <a:lnTo>
                      <a:pt x="0" y="0"/>
                    </a:lnTo>
                    <a:lnTo>
                      <a:pt x="0" y="104"/>
                    </a:lnTo>
                    <a:lnTo>
                      <a:pt x="153" y="29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0" name="Freeform 12"/>
              <p:cNvSpPr>
                <a:spLocks/>
              </p:cNvSpPr>
              <p:nvPr/>
            </p:nvSpPr>
            <p:spPr bwMode="auto">
              <a:xfrm>
                <a:off x="6623859" y="5767224"/>
                <a:ext cx="1030290" cy="681037"/>
              </a:xfrm>
              <a:custGeom>
                <a:avLst/>
                <a:gdLst>
                  <a:gd name="T0" fmla="*/ 207 w 413"/>
                  <a:gd name="T1" fmla="*/ 0 h 272"/>
                  <a:gd name="T2" fmla="*/ 207 w 413"/>
                  <a:gd name="T3" fmla="*/ 272 h 272"/>
                  <a:gd name="T4" fmla="*/ 207 w 413"/>
                  <a:gd name="T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" h="272">
                    <a:moveTo>
                      <a:pt x="207" y="0"/>
                    </a:moveTo>
                    <a:cubicBezTo>
                      <a:pt x="413" y="0"/>
                      <a:pt x="329" y="272"/>
                      <a:pt x="207" y="272"/>
                    </a:cubicBezTo>
                    <a:cubicBezTo>
                      <a:pt x="84" y="272"/>
                      <a:pt x="0" y="0"/>
                      <a:pt x="20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1" name="Freeform 13"/>
              <p:cNvSpPr>
                <a:spLocks/>
              </p:cNvSpPr>
              <p:nvPr/>
            </p:nvSpPr>
            <p:spPr bwMode="auto">
              <a:xfrm>
                <a:off x="7139798" y="5767224"/>
                <a:ext cx="514351" cy="681037"/>
              </a:xfrm>
              <a:custGeom>
                <a:avLst/>
                <a:gdLst>
                  <a:gd name="T0" fmla="*/ 0 w 206"/>
                  <a:gd name="T1" fmla="*/ 0 h 272"/>
                  <a:gd name="T2" fmla="*/ 0 w 206"/>
                  <a:gd name="T3" fmla="*/ 272 h 272"/>
                  <a:gd name="T4" fmla="*/ 0 w 206"/>
                  <a:gd name="T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" h="272">
                    <a:moveTo>
                      <a:pt x="0" y="0"/>
                    </a:moveTo>
                    <a:cubicBezTo>
                      <a:pt x="206" y="0"/>
                      <a:pt x="122" y="272"/>
                      <a:pt x="0" y="2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2" name="Freeform 14"/>
              <p:cNvSpPr>
                <a:spLocks/>
              </p:cNvSpPr>
              <p:nvPr/>
            </p:nvSpPr>
            <p:spPr bwMode="auto">
              <a:xfrm>
                <a:off x="6769909" y="5641812"/>
                <a:ext cx="736602" cy="555624"/>
              </a:xfrm>
              <a:custGeom>
                <a:avLst/>
                <a:gdLst>
                  <a:gd name="T0" fmla="*/ 146 w 295"/>
                  <a:gd name="T1" fmla="*/ 83 h 222"/>
                  <a:gd name="T2" fmla="*/ 260 w 295"/>
                  <a:gd name="T3" fmla="*/ 163 h 222"/>
                  <a:gd name="T4" fmla="*/ 280 w 295"/>
                  <a:gd name="T5" fmla="*/ 170 h 222"/>
                  <a:gd name="T6" fmla="*/ 151 w 295"/>
                  <a:gd name="T7" fmla="*/ 0 h 222"/>
                  <a:gd name="T8" fmla="*/ 15 w 295"/>
                  <a:gd name="T9" fmla="*/ 164 h 222"/>
                  <a:gd name="T10" fmla="*/ 40 w 295"/>
                  <a:gd name="T11" fmla="*/ 164 h 222"/>
                  <a:gd name="T12" fmla="*/ 146 w 295"/>
                  <a:gd name="T13" fmla="*/ 8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5" h="222">
                    <a:moveTo>
                      <a:pt x="146" y="83"/>
                    </a:moveTo>
                    <a:cubicBezTo>
                      <a:pt x="215" y="83"/>
                      <a:pt x="249" y="121"/>
                      <a:pt x="260" y="163"/>
                    </a:cubicBezTo>
                    <a:cubicBezTo>
                      <a:pt x="271" y="205"/>
                      <a:pt x="265" y="201"/>
                      <a:pt x="280" y="170"/>
                    </a:cubicBezTo>
                    <a:cubicBezTo>
                      <a:pt x="295" y="138"/>
                      <a:pt x="258" y="0"/>
                      <a:pt x="151" y="0"/>
                    </a:cubicBezTo>
                    <a:cubicBezTo>
                      <a:pt x="44" y="0"/>
                      <a:pt x="0" y="106"/>
                      <a:pt x="15" y="164"/>
                    </a:cubicBezTo>
                    <a:cubicBezTo>
                      <a:pt x="30" y="222"/>
                      <a:pt x="30" y="208"/>
                      <a:pt x="40" y="164"/>
                    </a:cubicBezTo>
                    <a:cubicBezTo>
                      <a:pt x="49" y="120"/>
                      <a:pt x="69" y="85"/>
                      <a:pt x="146" y="83"/>
                    </a:cubicBezTo>
                    <a:close/>
                  </a:path>
                </a:pathLst>
              </a:custGeom>
              <a:solidFill>
                <a:srgbClr val="EA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3" name="Freeform 15"/>
              <p:cNvSpPr>
                <a:spLocks/>
              </p:cNvSpPr>
              <p:nvPr/>
            </p:nvSpPr>
            <p:spPr bwMode="auto">
              <a:xfrm>
                <a:off x="6798484" y="5641812"/>
                <a:ext cx="688977" cy="568324"/>
              </a:xfrm>
              <a:custGeom>
                <a:avLst/>
                <a:gdLst>
                  <a:gd name="T0" fmla="*/ 137 w 276"/>
                  <a:gd name="T1" fmla="*/ 83 h 227"/>
                  <a:gd name="T2" fmla="*/ 37 w 276"/>
                  <a:gd name="T3" fmla="*/ 206 h 227"/>
                  <a:gd name="T4" fmla="*/ 27 w 276"/>
                  <a:gd name="T5" fmla="*/ 206 h 227"/>
                  <a:gd name="T6" fmla="*/ 2 w 276"/>
                  <a:gd name="T7" fmla="*/ 161 h 227"/>
                  <a:gd name="T8" fmla="*/ 60 w 276"/>
                  <a:gd name="T9" fmla="*/ 47 h 227"/>
                  <a:gd name="T10" fmla="*/ 65 w 276"/>
                  <a:gd name="T11" fmla="*/ 80 h 227"/>
                  <a:gd name="T12" fmla="*/ 105 w 276"/>
                  <a:gd name="T13" fmla="*/ 18 h 227"/>
                  <a:gd name="T14" fmla="*/ 96 w 276"/>
                  <a:gd name="T15" fmla="*/ 66 h 227"/>
                  <a:gd name="T16" fmla="*/ 151 w 276"/>
                  <a:gd name="T17" fmla="*/ 0 h 227"/>
                  <a:gd name="T18" fmla="*/ 183 w 276"/>
                  <a:gd name="T19" fmla="*/ 63 h 227"/>
                  <a:gd name="T20" fmla="*/ 166 w 276"/>
                  <a:gd name="T21" fmla="*/ 18 h 227"/>
                  <a:gd name="T22" fmla="*/ 220 w 276"/>
                  <a:gd name="T23" fmla="*/ 78 h 227"/>
                  <a:gd name="T24" fmla="*/ 219 w 276"/>
                  <a:gd name="T25" fmla="*/ 42 h 227"/>
                  <a:gd name="T26" fmla="*/ 272 w 276"/>
                  <a:gd name="T27" fmla="*/ 153 h 227"/>
                  <a:gd name="T28" fmla="*/ 244 w 276"/>
                  <a:gd name="T29" fmla="*/ 204 h 227"/>
                  <a:gd name="T30" fmla="*/ 234 w 276"/>
                  <a:gd name="T31" fmla="*/ 207 h 227"/>
                  <a:gd name="T32" fmla="*/ 137 w 276"/>
                  <a:gd name="T33" fmla="*/ 8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" h="227">
                    <a:moveTo>
                      <a:pt x="137" y="83"/>
                    </a:moveTo>
                    <a:cubicBezTo>
                      <a:pt x="57" y="83"/>
                      <a:pt x="28" y="142"/>
                      <a:pt x="37" y="206"/>
                    </a:cubicBezTo>
                    <a:cubicBezTo>
                      <a:pt x="40" y="222"/>
                      <a:pt x="28" y="219"/>
                      <a:pt x="27" y="206"/>
                    </a:cubicBezTo>
                    <a:cubicBezTo>
                      <a:pt x="27" y="192"/>
                      <a:pt x="17" y="160"/>
                      <a:pt x="2" y="161"/>
                    </a:cubicBezTo>
                    <a:cubicBezTo>
                      <a:pt x="0" y="130"/>
                      <a:pt x="32" y="72"/>
                      <a:pt x="60" y="47"/>
                    </a:cubicBezTo>
                    <a:cubicBezTo>
                      <a:pt x="57" y="57"/>
                      <a:pt x="51" y="72"/>
                      <a:pt x="65" y="80"/>
                    </a:cubicBezTo>
                    <a:cubicBezTo>
                      <a:pt x="66" y="59"/>
                      <a:pt x="69" y="30"/>
                      <a:pt x="105" y="18"/>
                    </a:cubicBezTo>
                    <a:cubicBezTo>
                      <a:pt x="93" y="30"/>
                      <a:pt x="87" y="46"/>
                      <a:pt x="96" y="66"/>
                    </a:cubicBezTo>
                    <a:cubicBezTo>
                      <a:pt x="124" y="48"/>
                      <a:pt x="110" y="3"/>
                      <a:pt x="151" y="0"/>
                    </a:cubicBezTo>
                    <a:cubicBezTo>
                      <a:pt x="129" y="38"/>
                      <a:pt x="162" y="66"/>
                      <a:pt x="183" y="63"/>
                    </a:cubicBezTo>
                    <a:cubicBezTo>
                      <a:pt x="196" y="45"/>
                      <a:pt x="178" y="29"/>
                      <a:pt x="166" y="18"/>
                    </a:cubicBezTo>
                    <a:cubicBezTo>
                      <a:pt x="191" y="16"/>
                      <a:pt x="220" y="58"/>
                      <a:pt x="220" y="78"/>
                    </a:cubicBezTo>
                    <a:cubicBezTo>
                      <a:pt x="231" y="68"/>
                      <a:pt x="226" y="57"/>
                      <a:pt x="219" y="42"/>
                    </a:cubicBezTo>
                    <a:cubicBezTo>
                      <a:pt x="253" y="65"/>
                      <a:pt x="276" y="121"/>
                      <a:pt x="272" y="153"/>
                    </a:cubicBezTo>
                    <a:cubicBezTo>
                      <a:pt x="265" y="146"/>
                      <a:pt x="251" y="148"/>
                      <a:pt x="244" y="204"/>
                    </a:cubicBezTo>
                    <a:cubicBezTo>
                      <a:pt x="241" y="227"/>
                      <a:pt x="231" y="220"/>
                      <a:pt x="234" y="207"/>
                    </a:cubicBezTo>
                    <a:cubicBezTo>
                      <a:pt x="256" y="124"/>
                      <a:pt x="209" y="82"/>
                      <a:pt x="137" y="83"/>
                    </a:cubicBezTo>
                    <a:close/>
                  </a:path>
                </a:pathLst>
              </a:custGeom>
              <a:solidFill>
                <a:srgbClr val="DE5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4" name="Freeform 16"/>
              <p:cNvSpPr>
                <a:spLocks/>
              </p:cNvSpPr>
              <p:nvPr/>
            </p:nvSpPr>
            <p:spPr bwMode="auto">
              <a:xfrm>
                <a:off x="7409673" y="5997412"/>
                <a:ext cx="87313" cy="165100"/>
              </a:xfrm>
              <a:custGeom>
                <a:avLst/>
                <a:gdLst>
                  <a:gd name="T0" fmla="*/ 24 w 35"/>
                  <a:gd name="T1" fmla="*/ 2 h 66"/>
                  <a:gd name="T2" fmla="*/ 31 w 35"/>
                  <a:gd name="T3" fmla="*/ 36 h 66"/>
                  <a:gd name="T4" fmla="*/ 10 w 35"/>
                  <a:gd name="T5" fmla="*/ 65 h 66"/>
                  <a:gd name="T6" fmla="*/ 4 w 35"/>
                  <a:gd name="T7" fmla="*/ 30 h 66"/>
                  <a:gd name="T8" fmla="*/ 24 w 35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24" y="2"/>
                    </a:moveTo>
                    <a:cubicBezTo>
                      <a:pt x="32" y="3"/>
                      <a:pt x="35" y="19"/>
                      <a:pt x="31" y="36"/>
                    </a:cubicBezTo>
                    <a:cubicBezTo>
                      <a:pt x="27" y="54"/>
                      <a:pt x="18" y="66"/>
                      <a:pt x="10" y="65"/>
                    </a:cubicBezTo>
                    <a:cubicBezTo>
                      <a:pt x="3" y="63"/>
                      <a:pt x="0" y="48"/>
                      <a:pt x="4" y="30"/>
                    </a:cubicBezTo>
                    <a:cubicBezTo>
                      <a:pt x="8" y="13"/>
                      <a:pt x="17" y="0"/>
                      <a:pt x="2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5" name="Freeform 17"/>
              <p:cNvSpPr>
                <a:spLocks/>
              </p:cNvSpPr>
              <p:nvPr/>
            </p:nvSpPr>
            <p:spPr bwMode="auto">
              <a:xfrm>
                <a:off x="6782609" y="5997412"/>
                <a:ext cx="87313" cy="165100"/>
              </a:xfrm>
              <a:custGeom>
                <a:avLst/>
                <a:gdLst>
                  <a:gd name="T0" fmla="*/ 10 w 35"/>
                  <a:gd name="T1" fmla="*/ 2 h 66"/>
                  <a:gd name="T2" fmla="*/ 4 w 35"/>
                  <a:gd name="T3" fmla="*/ 36 h 66"/>
                  <a:gd name="T4" fmla="*/ 24 w 35"/>
                  <a:gd name="T5" fmla="*/ 65 h 66"/>
                  <a:gd name="T6" fmla="*/ 31 w 35"/>
                  <a:gd name="T7" fmla="*/ 30 h 66"/>
                  <a:gd name="T8" fmla="*/ 10 w 35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10" y="2"/>
                    </a:moveTo>
                    <a:cubicBezTo>
                      <a:pt x="3" y="3"/>
                      <a:pt x="0" y="19"/>
                      <a:pt x="4" y="36"/>
                    </a:cubicBezTo>
                    <a:cubicBezTo>
                      <a:pt x="8" y="54"/>
                      <a:pt x="17" y="66"/>
                      <a:pt x="24" y="65"/>
                    </a:cubicBezTo>
                    <a:cubicBezTo>
                      <a:pt x="32" y="63"/>
                      <a:pt x="35" y="48"/>
                      <a:pt x="31" y="30"/>
                    </a:cubicBezTo>
                    <a:cubicBezTo>
                      <a:pt x="27" y="13"/>
                      <a:pt x="18" y="0"/>
                      <a:pt x="10" y="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6" name="Freeform 18"/>
              <p:cNvSpPr>
                <a:spLocks noEditPoints="1"/>
              </p:cNvSpPr>
              <p:nvPr/>
            </p:nvSpPr>
            <p:spPr bwMode="auto">
              <a:xfrm>
                <a:off x="6904847" y="6013287"/>
                <a:ext cx="469901" cy="177800"/>
              </a:xfrm>
              <a:custGeom>
                <a:avLst/>
                <a:gdLst>
                  <a:gd name="T0" fmla="*/ 94 w 188"/>
                  <a:gd name="T1" fmla="*/ 25 h 71"/>
                  <a:gd name="T2" fmla="*/ 102 w 188"/>
                  <a:gd name="T3" fmla="*/ 25 h 71"/>
                  <a:gd name="T4" fmla="*/ 107 w 188"/>
                  <a:gd name="T5" fmla="*/ 43 h 71"/>
                  <a:gd name="T6" fmla="*/ 151 w 188"/>
                  <a:gd name="T7" fmla="*/ 70 h 71"/>
                  <a:gd name="T8" fmla="*/ 184 w 188"/>
                  <a:gd name="T9" fmla="*/ 39 h 71"/>
                  <a:gd name="T10" fmla="*/ 171 w 188"/>
                  <a:gd name="T11" fmla="*/ 3 h 71"/>
                  <a:gd name="T12" fmla="*/ 149 w 188"/>
                  <a:gd name="T13" fmla="*/ 0 h 71"/>
                  <a:gd name="T14" fmla="*/ 149 w 188"/>
                  <a:gd name="T15" fmla="*/ 0 h 71"/>
                  <a:gd name="T16" fmla="*/ 96 w 188"/>
                  <a:gd name="T17" fmla="*/ 0 h 71"/>
                  <a:gd name="T18" fmla="*/ 94 w 188"/>
                  <a:gd name="T19" fmla="*/ 0 h 71"/>
                  <a:gd name="T20" fmla="*/ 94 w 188"/>
                  <a:gd name="T21" fmla="*/ 3 h 71"/>
                  <a:gd name="T22" fmla="*/ 96 w 188"/>
                  <a:gd name="T23" fmla="*/ 3 h 71"/>
                  <a:gd name="T24" fmla="*/ 124 w 188"/>
                  <a:gd name="T25" fmla="*/ 3 h 71"/>
                  <a:gd name="T26" fmla="*/ 114 w 188"/>
                  <a:gd name="T27" fmla="*/ 7 h 71"/>
                  <a:gd name="T28" fmla="*/ 102 w 188"/>
                  <a:gd name="T29" fmla="*/ 22 h 71"/>
                  <a:gd name="T30" fmla="*/ 94 w 188"/>
                  <a:gd name="T31" fmla="*/ 22 h 71"/>
                  <a:gd name="T32" fmla="*/ 94 w 188"/>
                  <a:gd name="T33" fmla="*/ 25 h 71"/>
                  <a:gd name="T34" fmla="*/ 17 w 188"/>
                  <a:gd name="T35" fmla="*/ 3 h 71"/>
                  <a:gd name="T36" fmla="*/ 3 w 188"/>
                  <a:gd name="T37" fmla="*/ 39 h 71"/>
                  <a:gd name="T38" fmla="*/ 37 w 188"/>
                  <a:gd name="T39" fmla="*/ 70 h 71"/>
                  <a:gd name="T40" fmla="*/ 81 w 188"/>
                  <a:gd name="T41" fmla="*/ 43 h 71"/>
                  <a:gd name="T42" fmla="*/ 86 w 188"/>
                  <a:gd name="T43" fmla="*/ 25 h 71"/>
                  <a:gd name="T44" fmla="*/ 94 w 188"/>
                  <a:gd name="T45" fmla="*/ 25 h 71"/>
                  <a:gd name="T46" fmla="*/ 94 w 188"/>
                  <a:gd name="T47" fmla="*/ 22 h 71"/>
                  <a:gd name="T48" fmla="*/ 85 w 188"/>
                  <a:gd name="T49" fmla="*/ 22 h 71"/>
                  <a:gd name="T50" fmla="*/ 74 w 188"/>
                  <a:gd name="T51" fmla="*/ 7 h 71"/>
                  <a:gd name="T52" fmla="*/ 64 w 188"/>
                  <a:gd name="T53" fmla="*/ 3 h 71"/>
                  <a:gd name="T54" fmla="*/ 92 w 188"/>
                  <a:gd name="T55" fmla="*/ 3 h 71"/>
                  <a:gd name="T56" fmla="*/ 94 w 188"/>
                  <a:gd name="T57" fmla="*/ 3 h 71"/>
                  <a:gd name="T58" fmla="*/ 94 w 188"/>
                  <a:gd name="T59" fmla="*/ 0 h 71"/>
                  <a:gd name="T60" fmla="*/ 92 w 188"/>
                  <a:gd name="T61" fmla="*/ 0 h 71"/>
                  <a:gd name="T62" fmla="*/ 39 w 188"/>
                  <a:gd name="T63" fmla="*/ 0 h 71"/>
                  <a:gd name="T64" fmla="*/ 39 w 188"/>
                  <a:gd name="T65" fmla="*/ 0 h 71"/>
                  <a:gd name="T66" fmla="*/ 17 w 188"/>
                  <a:gd name="T67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8" h="71">
                    <a:moveTo>
                      <a:pt x="94" y="25"/>
                    </a:move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31"/>
                      <a:pt x="103" y="38"/>
                      <a:pt x="107" y="43"/>
                    </a:cubicBezTo>
                    <a:cubicBezTo>
                      <a:pt x="115" y="56"/>
                      <a:pt x="135" y="68"/>
                      <a:pt x="151" y="70"/>
                    </a:cubicBezTo>
                    <a:cubicBezTo>
                      <a:pt x="167" y="71"/>
                      <a:pt x="181" y="61"/>
                      <a:pt x="184" y="39"/>
                    </a:cubicBezTo>
                    <a:cubicBezTo>
                      <a:pt x="188" y="17"/>
                      <a:pt x="178" y="7"/>
                      <a:pt x="171" y="3"/>
                    </a:cubicBezTo>
                    <a:cubicBezTo>
                      <a:pt x="165" y="1"/>
                      <a:pt x="157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0" y="4"/>
                      <a:pt x="116" y="5"/>
                      <a:pt x="114" y="7"/>
                    </a:cubicBezTo>
                    <a:cubicBezTo>
                      <a:pt x="108" y="9"/>
                      <a:pt x="104" y="15"/>
                      <a:pt x="102" y="22"/>
                    </a:cubicBezTo>
                    <a:cubicBezTo>
                      <a:pt x="94" y="22"/>
                      <a:pt x="94" y="22"/>
                      <a:pt x="94" y="22"/>
                    </a:cubicBezTo>
                    <a:lnTo>
                      <a:pt x="94" y="25"/>
                    </a:lnTo>
                    <a:close/>
                    <a:moveTo>
                      <a:pt x="17" y="3"/>
                    </a:moveTo>
                    <a:cubicBezTo>
                      <a:pt x="10" y="7"/>
                      <a:pt x="0" y="17"/>
                      <a:pt x="3" y="39"/>
                    </a:cubicBezTo>
                    <a:cubicBezTo>
                      <a:pt x="7" y="61"/>
                      <a:pt x="21" y="71"/>
                      <a:pt x="37" y="70"/>
                    </a:cubicBezTo>
                    <a:cubicBezTo>
                      <a:pt x="53" y="68"/>
                      <a:pt x="73" y="56"/>
                      <a:pt x="81" y="43"/>
                    </a:cubicBezTo>
                    <a:cubicBezTo>
                      <a:pt x="85" y="38"/>
                      <a:pt x="86" y="31"/>
                      <a:pt x="86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4" y="15"/>
                      <a:pt x="80" y="9"/>
                      <a:pt x="74" y="7"/>
                    </a:cubicBezTo>
                    <a:cubicBezTo>
                      <a:pt x="72" y="5"/>
                      <a:pt x="68" y="4"/>
                      <a:pt x="64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1" y="0"/>
                      <a:pt x="23" y="1"/>
                      <a:pt x="17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7" name="Freeform 19"/>
              <p:cNvSpPr>
                <a:spLocks/>
              </p:cNvSpPr>
              <p:nvPr/>
            </p:nvSpPr>
            <p:spPr bwMode="auto">
              <a:xfrm>
                <a:off x="6917547" y="6019637"/>
                <a:ext cx="200025" cy="160337"/>
              </a:xfrm>
              <a:custGeom>
                <a:avLst/>
                <a:gdLst>
                  <a:gd name="T0" fmla="*/ 13 w 80"/>
                  <a:gd name="T1" fmla="*/ 4 h 64"/>
                  <a:gd name="T2" fmla="*/ 4 w 80"/>
                  <a:gd name="T3" fmla="*/ 13 h 64"/>
                  <a:gd name="T4" fmla="*/ 2 w 80"/>
                  <a:gd name="T5" fmla="*/ 35 h 64"/>
                  <a:gd name="T6" fmla="*/ 19 w 80"/>
                  <a:gd name="T7" fmla="*/ 62 h 64"/>
                  <a:gd name="T8" fmla="*/ 31 w 80"/>
                  <a:gd name="T9" fmla="*/ 63 h 64"/>
                  <a:gd name="T10" fmla="*/ 73 w 80"/>
                  <a:gd name="T11" fmla="*/ 39 h 64"/>
                  <a:gd name="T12" fmla="*/ 73 w 80"/>
                  <a:gd name="T13" fmla="*/ 11 h 64"/>
                  <a:gd name="T14" fmla="*/ 68 w 80"/>
                  <a:gd name="T15" fmla="*/ 7 h 64"/>
                  <a:gd name="T16" fmla="*/ 39 w 80"/>
                  <a:gd name="T17" fmla="*/ 0 h 64"/>
                  <a:gd name="T18" fmla="*/ 13 w 80"/>
                  <a:gd name="T19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64">
                    <a:moveTo>
                      <a:pt x="13" y="4"/>
                    </a:moveTo>
                    <a:cubicBezTo>
                      <a:pt x="9" y="5"/>
                      <a:pt x="6" y="9"/>
                      <a:pt x="4" y="13"/>
                    </a:cubicBezTo>
                    <a:cubicBezTo>
                      <a:pt x="1" y="20"/>
                      <a:pt x="0" y="28"/>
                      <a:pt x="2" y="35"/>
                    </a:cubicBezTo>
                    <a:cubicBezTo>
                      <a:pt x="4" y="46"/>
                      <a:pt x="9" y="57"/>
                      <a:pt x="19" y="62"/>
                    </a:cubicBezTo>
                    <a:cubicBezTo>
                      <a:pt x="23" y="63"/>
                      <a:pt x="27" y="64"/>
                      <a:pt x="31" y="63"/>
                    </a:cubicBezTo>
                    <a:cubicBezTo>
                      <a:pt x="46" y="62"/>
                      <a:pt x="65" y="51"/>
                      <a:pt x="73" y="39"/>
                    </a:cubicBezTo>
                    <a:cubicBezTo>
                      <a:pt x="79" y="30"/>
                      <a:pt x="80" y="18"/>
                      <a:pt x="73" y="11"/>
                    </a:cubicBezTo>
                    <a:cubicBezTo>
                      <a:pt x="72" y="9"/>
                      <a:pt x="70" y="8"/>
                      <a:pt x="68" y="7"/>
                    </a:cubicBezTo>
                    <a:cubicBezTo>
                      <a:pt x="60" y="3"/>
                      <a:pt x="48" y="1"/>
                      <a:pt x="39" y="0"/>
                    </a:cubicBezTo>
                    <a:cubicBezTo>
                      <a:pt x="31" y="0"/>
                      <a:pt x="21" y="0"/>
                      <a:pt x="13" y="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8" name="Freeform 20"/>
              <p:cNvSpPr>
                <a:spLocks/>
              </p:cNvSpPr>
              <p:nvPr/>
            </p:nvSpPr>
            <p:spPr bwMode="auto">
              <a:xfrm>
                <a:off x="7162023" y="6019637"/>
                <a:ext cx="198438" cy="160337"/>
              </a:xfrm>
              <a:custGeom>
                <a:avLst/>
                <a:gdLst>
                  <a:gd name="T0" fmla="*/ 66 w 79"/>
                  <a:gd name="T1" fmla="*/ 4 h 64"/>
                  <a:gd name="T2" fmla="*/ 76 w 79"/>
                  <a:gd name="T3" fmla="*/ 13 h 64"/>
                  <a:gd name="T4" fmla="*/ 78 w 79"/>
                  <a:gd name="T5" fmla="*/ 35 h 64"/>
                  <a:gd name="T6" fmla="*/ 60 w 79"/>
                  <a:gd name="T7" fmla="*/ 62 h 64"/>
                  <a:gd name="T8" fmla="*/ 48 w 79"/>
                  <a:gd name="T9" fmla="*/ 63 h 64"/>
                  <a:gd name="T10" fmla="*/ 7 w 79"/>
                  <a:gd name="T11" fmla="*/ 39 h 64"/>
                  <a:gd name="T12" fmla="*/ 7 w 79"/>
                  <a:gd name="T13" fmla="*/ 11 h 64"/>
                  <a:gd name="T14" fmla="*/ 12 w 79"/>
                  <a:gd name="T15" fmla="*/ 7 h 64"/>
                  <a:gd name="T16" fmla="*/ 41 w 79"/>
                  <a:gd name="T17" fmla="*/ 0 h 64"/>
                  <a:gd name="T18" fmla="*/ 66 w 79"/>
                  <a:gd name="T19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64">
                    <a:moveTo>
                      <a:pt x="66" y="4"/>
                    </a:moveTo>
                    <a:cubicBezTo>
                      <a:pt x="71" y="5"/>
                      <a:pt x="74" y="9"/>
                      <a:pt x="76" y="13"/>
                    </a:cubicBezTo>
                    <a:cubicBezTo>
                      <a:pt x="79" y="20"/>
                      <a:pt x="79" y="28"/>
                      <a:pt x="78" y="35"/>
                    </a:cubicBezTo>
                    <a:cubicBezTo>
                      <a:pt x="76" y="46"/>
                      <a:pt x="71" y="57"/>
                      <a:pt x="60" y="62"/>
                    </a:cubicBezTo>
                    <a:cubicBezTo>
                      <a:pt x="57" y="63"/>
                      <a:pt x="52" y="64"/>
                      <a:pt x="48" y="63"/>
                    </a:cubicBezTo>
                    <a:cubicBezTo>
                      <a:pt x="34" y="62"/>
                      <a:pt x="15" y="51"/>
                      <a:pt x="7" y="39"/>
                    </a:cubicBezTo>
                    <a:cubicBezTo>
                      <a:pt x="1" y="30"/>
                      <a:pt x="0" y="18"/>
                      <a:pt x="7" y="11"/>
                    </a:cubicBezTo>
                    <a:cubicBezTo>
                      <a:pt x="8" y="9"/>
                      <a:pt x="10" y="8"/>
                      <a:pt x="12" y="7"/>
                    </a:cubicBezTo>
                    <a:cubicBezTo>
                      <a:pt x="20" y="3"/>
                      <a:pt x="32" y="1"/>
                      <a:pt x="41" y="0"/>
                    </a:cubicBezTo>
                    <a:cubicBezTo>
                      <a:pt x="49" y="0"/>
                      <a:pt x="59" y="0"/>
                      <a:pt x="66" y="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9" name="Freeform 21"/>
              <p:cNvSpPr>
                <a:spLocks/>
              </p:cNvSpPr>
              <p:nvPr/>
            </p:nvSpPr>
            <p:spPr bwMode="auto">
              <a:xfrm>
                <a:off x="6808009" y="6383174"/>
                <a:ext cx="331788" cy="652462"/>
              </a:xfrm>
              <a:custGeom>
                <a:avLst/>
                <a:gdLst>
                  <a:gd name="T0" fmla="*/ 133 w 133"/>
                  <a:gd name="T1" fmla="*/ 261 h 261"/>
                  <a:gd name="T2" fmla="*/ 85 w 133"/>
                  <a:gd name="T3" fmla="*/ 13 h 261"/>
                  <a:gd name="T4" fmla="*/ 68 w 133"/>
                  <a:gd name="T5" fmla="*/ 0 h 261"/>
                  <a:gd name="T6" fmla="*/ 0 w 133"/>
                  <a:gd name="T7" fmla="*/ 81 h 261"/>
                  <a:gd name="T8" fmla="*/ 133 w 133"/>
                  <a:gd name="T9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261">
                    <a:moveTo>
                      <a:pt x="133" y="261"/>
                    </a:moveTo>
                    <a:cubicBezTo>
                      <a:pt x="133" y="185"/>
                      <a:pt x="76" y="96"/>
                      <a:pt x="85" y="13"/>
                    </a:cubicBezTo>
                    <a:cubicBezTo>
                      <a:pt x="80" y="9"/>
                      <a:pt x="74" y="5"/>
                      <a:pt x="68" y="0"/>
                    </a:cubicBezTo>
                    <a:cubicBezTo>
                      <a:pt x="36" y="15"/>
                      <a:pt x="11" y="59"/>
                      <a:pt x="0" y="81"/>
                    </a:cubicBezTo>
                    <a:cubicBezTo>
                      <a:pt x="97" y="83"/>
                      <a:pt x="107" y="197"/>
                      <a:pt x="133" y="261"/>
                    </a:cubicBezTo>
                    <a:close/>
                  </a:path>
                </a:pathLst>
              </a:custGeom>
              <a:solidFill>
                <a:srgbClr val="F7CD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30" name="Freeform 22"/>
              <p:cNvSpPr>
                <a:spLocks/>
              </p:cNvSpPr>
              <p:nvPr/>
            </p:nvSpPr>
            <p:spPr bwMode="auto">
              <a:xfrm>
                <a:off x="7139798" y="6383174"/>
                <a:ext cx="330201" cy="652462"/>
              </a:xfrm>
              <a:custGeom>
                <a:avLst/>
                <a:gdLst>
                  <a:gd name="T0" fmla="*/ 0 w 132"/>
                  <a:gd name="T1" fmla="*/ 261 h 261"/>
                  <a:gd name="T2" fmla="*/ 47 w 132"/>
                  <a:gd name="T3" fmla="*/ 13 h 261"/>
                  <a:gd name="T4" fmla="*/ 64 w 132"/>
                  <a:gd name="T5" fmla="*/ 0 h 261"/>
                  <a:gd name="T6" fmla="*/ 132 w 132"/>
                  <a:gd name="T7" fmla="*/ 81 h 261"/>
                  <a:gd name="T8" fmla="*/ 0 w 132"/>
                  <a:gd name="T9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261">
                    <a:moveTo>
                      <a:pt x="0" y="261"/>
                    </a:moveTo>
                    <a:cubicBezTo>
                      <a:pt x="0" y="151"/>
                      <a:pt x="47" y="160"/>
                      <a:pt x="47" y="13"/>
                    </a:cubicBezTo>
                    <a:cubicBezTo>
                      <a:pt x="53" y="9"/>
                      <a:pt x="59" y="5"/>
                      <a:pt x="64" y="0"/>
                    </a:cubicBezTo>
                    <a:cubicBezTo>
                      <a:pt x="97" y="15"/>
                      <a:pt x="121" y="59"/>
                      <a:pt x="132" y="81"/>
                    </a:cubicBezTo>
                    <a:cubicBezTo>
                      <a:pt x="36" y="83"/>
                      <a:pt x="26" y="197"/>
                      <a:pt x="0" y="261"/>
                    </a:cubicBezTo>
                    <a:close/>
                  </a:path>
                </a:pathLst>
              </a:custGeom>
              <a:solidFill>
                <a:srgbClr val="EA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</p:grpSp>
        <p:sp>
          <p:nvSpPr>
            <p:cNvPr id="132" name="TextBox 131"/>
            <p:cNvSpPr txBox="1"/>
            <p:nvPr/>
          </p:nvSpPr>
          <p:spPr>
            <a:xfrm>
              <a:off x="8568883" y="2389543"/>
              <a:ext cx="8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DEV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V="1">
            <a:off x="7553325" y="2403398"/>
            <a:ext cx="914400" cy="517402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3139987" y="2345179"/>
            <a:ext cx="914400" cy="517402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 flipV="1">
            <a:off x="7553325" y="4270641"/>
            <a:ext cx="914400" cy="517402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>
            <a:off x="3139987" y="4212422"/>
            <a:ext cx="914400" cy="517402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287068" y="816605"/>
            <a:ext cx="890348" cy="766604"/>
            <a:chOff x="10418198" y="3663501"/>
            <a:chExt cx="890348" cy="766604"/>
          </a:xfrm>
        </p:grpSpPr>
        <p:grpSp>
          <p:nvGrpSpPr>
            <p:cNvPr id="136" name="Group 135"/>
            <p:cNvGrpSpPr/>
            <p:nvPr/>
          </p:nvGrpSpPr>
          <p:grpSpPr>
            <a:xfrm>
              <a:off x="10425169" y="3663501"/>
              <a:ext cx="821106" cy="766604"/>
              <a:chOff x="-1682941" y="1134405"/>
              <a:chExt cx="4213553" cy="3933874"/>
            </a:xfrm>
          </p:grpSpPr>
          <p:sp>
            <p:nvSpPr>
              <p:cNvPr id="137" name="Freeform 10"/>
              <p:cNvSpPr>
                <a:spLocks/>
              </p:cNvSpPr>
              <p:nvPr/>
            </p:nvSpPr>
            <p:spPr bwMode="auto">
              <a:xfrm>
                <a:off x="-1397646" y="1134405"/>
                <a:ext cx="3928258" cy="3933874"/>
              </a:xfrm>
              <a:custGeom>
                <a:avLst/>
                <a:gdLst>
                  <a:gd name="T0" fmla="*/ 0 w 1336"/>
                  <a:gd name="T1" fmla="*/ 668 h 1336"/>
                  <a:gd name="T2" fmla="*/ 668 w 1336"/>
                  <a:gd name="T3" fmla="*/ 1336 h 1336"/>
                  <a:gd name="T4" fmla="*/ 1336 w 1336"/>
                  <a:gd name="T5" fmla="*/ 668 h 1336"/>
                  <a:gd name="T6" fmla="*/ 668 w 1336"/>
                  <a:gd name="T7" fmla="*/ 0 h 1336"/>
                  <a:gd name="T8" fmla="*/ 238 w 1336"/>
                  <a:gd name="T9" fmla="*/ 157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6" h="1336">
                    <a:moveTo>
                      <a:pt x="0" y="668"/>
                    </a:moveTo>
                    <a:cubicBezTo>
                      <a:pt x="0" y="1037"/>
                      <a:pt x="299" y="1336"/>
                      <a:pt x="668" y="1336"/>
                    </a:cubicBezTo>
                    <a:cubicBezTo>
                      <a:pt x="1037" y="1336"/>
                      <a:pt x="1336" y="1037"/>
                      <a:pt x="1336" y="668"/>
                    </a:cubicBezTo>
                    <a:cubicBezTo>
                      <a:pt x="1336" y="299"/>
                      <a:pt x="1037" y="0"/>
                      <a:pt x="668" y="0"/>
                    </a:cubicBezTo>
                    <a:cubicBezTo>
                      <a:pt x="504" y="0"/>
                      <a:pt x="354" y="59"/>
                      <a:pt x="238" y="157"/>
                    </a:cubicBezTo>
                  </a:path>
                </a:pathLst>
              </a:custGeom>
              <a:noFill/>
              <a:ln w="25400" cap="flat">
                <a:solidFill>
                  <a:srgbClr val="1F707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8" name="Freeform 11"/>
              <p:cNvSpPr>
                <a:spLocks/>
              </p:cNvSpPr>
              <p:nvPr/>
            </p:nvSpPr>
            <p:spPr bwMode="auto">
              <a:xfrm>
                <a:off x="-1682941" y="2922967"/>
                <a:ext cx="609726" cy="360033"/>
              </a:xfrm>
              <a:custGeom>
                <a:avLst/>
                <a:gdLst>
                  <a:gd name="T0" fmla="*/ 105 w 210"/>
                  <a:gd name="T1" fmla="*/ 0 h 124"/>
                  <a:gd name="T2" fmla="*/ 0 w 210"/>
                  <a:gd name="T3" fmla="*/ 124 h 124"/>
                  <a:gd name="T4" fmla="*/ 210 w 210"/>
                  <a:gd name="T5" fmla="*/ 124 h 124"/>
                  <a:gd name="T6" fmla="*/ 105 w 210"/>
                  <a:gd name="T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" h="124">
                    <a:moveTo>
                      <a:pt x="105" y="0"/>
                    </a:moveTo>
                    <a:lnTo>
                      <a:pt x="0" y="124"/>
                    </a:lnTo>
                    <a:lnTo>
                      <a:pt x="210" y="124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1F7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9" name="TextBox 138"/>
            <p:cNvSpPr txBox="1"/>
            <p:nvPr/>
          </p:nvSpPr>
          <p:spPr>
            <a:xfrm>
              <a:off x="10418198" y="3878029"/>
              <a:ext cx="8903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Emails</a:t>
              </a:r>
              <a:endPara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4127700" y="2378655"/>
            <a:ext cx="3291840" cy="0"/>
          </a:xfrm>
          <a:prstGeom prst="straightConnector1">
            <a:avLst/>
          </a:prstGeom>
          <a:ln w="25400">
            <a:solidFill>
              <a:srgbClr val="FF0000">
                <a:alpha val="3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3956005" y="1783326"/>
            <a:ext cx="3739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so that both PO and DEV can understand</a:t>
            </a:r>
          </a:p>
        </p:txBody>
      </p:sp>
      <p:cxnSp>
        <p:nvCxnSpPr>
          <p:cNvPr id="141" name="Straight Arrow Connector 140"/>
          <p:cNvCxnSpPr/>
          <p:nvPr/>
        </p:nvCxnSpPr>
        <p:spPr>
          <a:xfrm flipH="1">
            <a:off x="4054387" y="5017080"/>
            <a:ext cx="3291840" cy="0"/>
          </a:xfrm>
          <a:prstGeom prst="straightConnector1">
            <a:avLst/>
          </a:prstGeom>
          <a:ln w="25400">
            <a:solidFill>
              <a:schemeClr val="accent1">
                <a:alpha val="3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830336" y="5143011"/>
            <a:ext cx="3739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Move to production</a:t>
            </a:r>
          </a:p>
        </p:txBody>
      </p:sp>
      <p:cxnSp>
        <p:nvCxnSpPr>
          <p:cNvPr id="143" name="Straight Arrow Connector 142"/>
          <p:cNvCxnSpPr/>
          <p:nvPr/>
        </p:nvCxnSpPr>
        <p:spPr>
          <a:xfrm rot="5400000">
            <a:off x="8254589" y="3594101"/>
            <a:ext cx="1463040" cy="0"/>
          </a:xfrm>
          <a:prstGeom prst="straightConnector1">
            <a:avLst/>
          </a:prstGeom>
          <a:ln w="25400">
            <a:solidFill>
              <a:schemeClr val="accent1">
                <a:alpha val="3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2492965" y="3563051"/>
            <a:ext cx="1463040" cy="0"/>
          </a:xfrm>
          <a:prstGeom prst="straightConnector1">
            <a:avLst/>
          </a:prstGeom>
          <a:ln w="25400">
            <a:solidFill>
              <a:srgbClr val="FF0000">
                <a:alpha val="7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9096202" y="3156698"/>
            <a:ext cx="1539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based on </a:t>
            </a:r>
          </a:p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scenarios</a:t>
            </a:r>
          </a:p>
        </p:txBody>
      </p:sp>
      <p:grpSp>
        <p:nvGrpSpPr>
          <p:cNvPr id="146" name="Group 145"/>
          <p:cNvGrpSpPr>
            <a:grpSpLocks noChangeAspect="1"/>
          </p:cNvGrpSpPr>
          <p:nvPr/>
        </p:nvGrpSpPr>
        <p:grpSpPr bwMode="auto">
          <a:xfrm>
            <a:off x="1395814" y="3100811"/>
            <a:ext cx="837959" cy="834898"/>
            <a:chOff x="2332" y="798"/>
            <a:chExt cx="1095" cy="1091"/>
          </a:xfrm>
        </p:grpSpPr>
        <p:sp>
          <p:nvSpPr>
            <p:cNvPr id="14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2" y="798"/>
              <a:ext cx="1095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8" name="Oval 5"/>
            <p:cNvSpPr>
              <a:spLocks noChangeArrowheads="1"/>
            </p:cNvSpPr>
            <p:nvPr/>
          </p:nvSpPr>
          <p:spPr bwMode="auto">
            <a:xfrm>
              <a:off x="2334" y="797"/>
              <a:ext cx="1093" cy="1094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149" name="Freeform 6"/>
            <p:cNvSpPr>
              <a:spLocks/>
            </p:cNvSpPr>
            <p:nvPr/>
          </p:nvSpPr>
          <p:spPr bwMode="auto">
            <a:xfrm>
              <a:off x="2568" y="1519"/>
              <a:ext cx="624" cy="372"/>
            </a:xfrm>
            <a:custGeom>
              <a:avLst/>
              <a:gdLst>
                <a:gd name="T0" fmla="*/ 68 w 393"/>
                <a:gd name="T1" fmla="*/ 46 h 234"/>
                <a:gd name="T2" fmla="*/ 0 w 393"/>
                <a:gd name="T3" fmla="*/ 172 h 234"/>
                <a:gd name="T4" fmla="*/ 197 w 393"/>
                <a:gd name="T5" fmla="*/ 234 h 234"/>
                <a:gd name="T6" fmla="*/ 393 w 393"/>
                <a:gd name="T7" fmla="*/ 172 h 234"/>
                <a:gd name="T8" fmla="*/ 325 w 393"/>
                <a:gd name="T9" fmla="*/ 46 h 234"/>
                <a:gd name="T10" fmla="*/ 196 w 393"/>
                <a:gd name="T11" fmla="*/ 0 h 234"/>
                <a:gd name="T12" fmla="*/ 68 w 393"/>
                <a:gd name="T13" fmla="*/ 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8" y="46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3" y="234"/>
                    <a:pt x="197" y="234"/>
                  </a:cubicBezTo>
                  <a:cubicBezTo>
                    <a:pt x="270" y="234"/>
                    <a:pt x="338" y="211"/>
                    <a:pt x="393" y="172"/>
                  </a:cubicBezTo>
                  <a:cubicBezTo>
                    <a:pt x="373" y="116"/>
                    <a:pt x="360" y="68"/>
                    <a:pt x="325" y="46"/>
                  </a:cubicBezTo>
                  <a:cubicBezTo>
                    <a:pt x="266" y="10"/>
                    <a:pt x="231" y="1"/>
                    <a:pt x="196" y="0"/>
                  </a:cubicBezTo>
                  <a:cubicBezTo>
                    <a:pt x="161" y="0"/>
                    <a:pt x="126" y="9"/>
                    <a:pt x="68" y="46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0" name="Freeform 7"/>
            <p:cNvSpPr>
              <a:spLocks/>
            </p:cNvSpPr>
            <p:nvPr/>
          </p:nvSpPr>
          <p:spPr bwMode="auto">
            <a:xfrm>
              <a:off x="3132" y="1641"/>
              <a:ext cx="60" cy="189"/>
            </a:xfrm>
            <a:custGeom>
              <a:avLst/>
              <a:gdLst>
                <a:gd name="T0" fmla="*/ 0 w 38"/>
                <a:gd name="T1" fmla="*/ 119 h 119"/>
                <a:gd name="T2" fmla="*/ 0 w 38"/>
                <a:gd name="T3" fmla="*/ 0 h 119"/>
                <a:gd name="T4" fmla="*/ 38 w 38"/>
                <a:gd name="T5" fmla="*/ 95 h 119"/>
                <a:gd name="T6" fmla="*/ 0 w 3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9">
                  <a:moveTo>
                    <a:pt x="0" y="11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25"/>
                    <a:pt x="25" y="58"/>
                    <a:pt x="38" y="95"/>
                  </a:cubicBezTo>
                  <a:cubicBezTo>
                    <a:pt x="26" y="104"/>
                    <a:pt x="13" y="112"/>
                    <a:pt x="0" y="119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1" name="Freeform 8"/>
            <p:cNvSpPr>
              <a:spLocks/>
            </p:cNvSpPr>
            <p:nvPr/>
          </p:nvSpPr>
          <p:spPr bwMode="auto">
            <a:xfrm>
              <a:off x="3018" y="1556"/>
              <a:ext cx="66" cy="317"/>
            </a:xfrm>
            <a:custGeom>
              <a:avLst/>
              <a:gdLst>
                <a:gd name="T0" fmla="*/ 42 w 42"/>
                <a:gd name="T1" fmla="*/ 23 h 200"/>
                <a:gd name="T2" fmla="*/ 42 w 42"/>
                <a:gd name="T3" fmla="*/ 186 h 200"/>
                <a:gd name="T4" fmla="*/ 0 w 42"/>
                <a:gd name="T5" fmla="*/ 200 h 200"/>
                <a:gd name="T6" fmla="*/ 0 w 42"/>
                <a:gd name="T7" fmla="*/ 0 h 200"/>
                <a:gd name="T8" fmla="*/ 42 w 42"/>
                <a:gd name="T9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0">
                  <a:moveTo>
                    <a:pt x="42" y="23"/>
                  </a:moveTo>
                  <a:cubicBezTo>
                    <a:pt x="42" y="186"/>
                    <a:pt x="42" y="186"/>
                    <a:pt x="42" y="186"/>
                  </a:cubicBezTo>
                  <a:cubicBezTo>
                    <a:pt x="29" y="191"/>
                    <a:pt x="14" y="196"/>
                    <a:pt x="0" y="2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6"/>
                    <a:pt x="27" y="14"/>
                    <a:pt x="42" y="23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2" name="Freeform 9"/>
            <p:cNvSpPr>
              <a:spLocks/>
            </p:cNvSpPr>
            <p:nvPr/>
          </p:nvSpPr>
          <p:spPr bwMode="auto">
            <a:xfrm>
              <a:off x="2903" y="1521"/>
              <a:ext cx="69" cy="368"/>
            </a:xfrm>
            <a:custGeom>
              <a:avLst/>
              <a:gdLst>
                <a:gd name="T0" fmla="*/ 43 w 43"/>
                <a:gd name="T1" fmla="*/ 9 h 232"/>
                <a:gd name="T2" fmla="*/ 43 w 43"/>
                <a:gd name="T3" fmla="*/ 228 h 232"/>
                <a:gd name="T4" fmla="*/ 0 w 43"/>
                <a:gd name="T5" fmla="*/ 232 h 232"/>
                <a:gd name="T6" fmla="*/ 0 w 43"/>
                <a:gd name="T7" fmla="*/ 0 h 232"/>
                <a:gd name="T8" fmla="*/ 43 w 43"/>
                <a:gd name="T9" fmla="*/ 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32">
                  <a:moveTo>
                    <a:pt x="43" y="9"/>
                  </a:moveTo>
                  <a:cubicBezTo>
                    <a:pt x="43" y="228"/>
                    <a:pt x="43" y="228"/>
                    <a:pt x="43" y="228"/>
                  </a:cubicBezTo>
                  <a:cubicBezTo>
                    <a:pt x="29" y="230"/>
                    <a:pt x="15" y="232"/>
                    <a:pt x="0" y="2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"/>
                    <a:pt x="27" y="4"/>
                    <a:pt x="43" y="9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3" name="Freeform 10"/>
            <p:cNvSpPr>
              <a:spLocks/>
            </p:cNvSpPr>
            <p:nvPr/>
          </p:nvSpPr>
          <p:spPr bwMode="auto">
            <a:xfrm>
              <a:off x="2791" y="1521"/>
              <a:ext cx="66" cy="368"/>
            </a:xfrm>
            <a:custGeom>
              <a:avLst/>
              <a:gdLst>
                <a:gd name="T0" fmla="*/ 42 w 42"/>
                <a:gd name="T1" fmla="*/ 0 h 232"/>
                <a:gd name="T2" fmla="*/ 42 w 42"/>
                <a:gd name="T3" fmla="*/ 232 h 232"/>
                <a:gd name="T4" fmla="*/ 0 w 42"/>
                <a:gd name="T5" fmla="*/ 228 h 232"/>
                <a:gd name="T6" fmla="*/ 0 w 42"/>
                <a:gd name="T7" fmla="*/ 8 h 232"/>
                <a:gd name="T8" fmla="*/ 42 w 42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2">
                  <a:moveTo>
                    <a:pt x="42" y="0"/>
                  </a:moveTo>
                  <a:cubicBezTo>
                    <a:pt x="42" y="232"/>
                    <a:pt x="42" y="232"/>
                    <a:pt x="42" y="232"/>
                  </a:cubicBezTo>
                  <a:cubicBezTo>
                    <a:pt x="28" y="232"/>
                    <a:pt x="13" y="230"/>
                    <a:pt x="0" y="2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5" y="3"/>
                    <a:pt x="29" y="1"/>
                    <a:pt x="42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4" name="Freeform 11"/>
            <p:cNvSpPr>
              <a:spLocks/>
            </p:cNvSpPr>
            <p:nvPr/>
          </p:nvSpPr>
          <p:spPr bwMode="auto">
            <a:xfrm>
              <a:off x="2676" y="1554"/>
              <a:ext cx="67" cy="319"/>
            </a:xfrm>
            <a:custGeom>
              <a:avLst/>
              <a:gdLst>
                <a:gd name="T0" fmla="*/ 42 w 42"/>
                <a:gd name="T1" fmla="*/ 0 h 201"/>
                <a:gd name="T2" fmla="*/ 42 w 42"/>
                <a:gd name="T3" fmla="*/ 201 h 201"/>
                <a:gd name="T4" fmla="*/ 0 w 42"/>
                <a:gd name="T5" fmla="*/ 187 h 201"/>
                <a:gd name="T6" fmla="*/ 0 w 42"/>
                <a:gd name="T7" fmla="*/ 24 h 201"/>
                <a:gd name="T8" fmla="*/ 42 w 42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1">
                  <a:moveTo>
                    <a:pt x="42" y="0"/>
                  </a:moveTo>
                  <a:cubicBezTo>
                    <a:pt x="42" y="201"/>
                    <a:pt x="42" y="201"/>
                    <a:pt x="42" y="201"/>
                  </a:cubicBezTo>
                  <a:cubicBezTo>
                    <a:pt x="28" y="197"/>
                    <a:pt x="14" y="192"/>
                    <a:pt x="0" y="18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6" y="14"/>
                    <a:pt x="29" y="6"/>
                    <a:pt x="42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5" name="Freeform 12"/>
            <p:cNvSpPr>
              <a:spLocks/>
            </p:cNvSpPr>
            <p:nvPr/>
          </p:nvSpPr>
          <p:spPr bwMode="auto">
            <a:xfrm>
              <a:off x="2568" y="1643"/>
              <a:ext cx="62" cy="186"/>
            </a:xfrm>
            <a:custGeom>
              <a:avLst/>
              <a:gdLst>
                <a:gd name="T0" fmla="*/ 39 w 39"/>
                <a:gd name="T1" fmla="*/ 0 h 117"/>
                <a:gd name="T2" fmla="*/ 39 w 39"/>
                <a:gd name="T3" fmla="*/ 117 h 117"/>
                <a:gd name="T4" fmla="*/ 0 w 39"/>
                <a:gd name="T5" fmla="*/ 94 h 117"/>
                <a:gd name="T6" fmla="*/ 39 w 39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17">
                  <a:moveTo>
                    <a:pt x="39" y="0"/>
                  </a:moveTo>
                  <a:cubicBezTo>
                    <a:pt x="39" y="117"/>
                    <a:pt x="39" y="117"/>
                    <a:pt x="39" y="117"/>
                  </a:cubicBezTo>
                  <a:cubicBezTo>
                    <a:pt x="25" y="110"/>
                    <a:pt x="12" y="103"/>
                    <a:pt x="0" y="94"/>
                  </a:cubicBezTo>
                  <a:cubicBezTo>
                    <a:pt x="13" y="57"/>
                    <a:pt x="23" y="24"/>
                    <a:pt x="39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6" name="Freeform 13"/>
            <p:cNvSpPr>
              <a:spLocks/>
            </p:cNvSpPr>
            <p:nvPr/>
          </p:nvSpPr>
          <p:spPr bwMode="auto">
            <a:xfrm>
              <a:off x="2614" y="1603"/>
              <a:ext cx="532" cy="69"/>
            </a:xfrm>
            <a:custGeom>
              <a:avLst/>
              <a:gdLst>
                <a:gd name="T0" fmla="*/ 30 w 335"/>
                <a:gd name="T1" fmla="*/ 0 h 43"/>
                <a:gd name="T2" fmla="*/ 0 w 335"/>
                <a:gd name="T3" fmla="*/ 43 h 43"/>
                <a:gd name="T4" fmla="*/ 335 w 335"/>
                <a:gd name="T5" fmla="*/ 43 h 43"/>
                <a:gd name="T6" fmla="*/ 305 w 335"/>
                <a:gd name="T7" fmla="*/ 0 h 43"/>
                <a:gd name="T8" fmla="*/ 30 w 33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43">
                  <a:moveTo>
                    <a:pt x="30" y="0"/>
                  </a:moveTo>
                  <a:cubicBezTo>
                    <a:pt x="18" y="11"/>
                    <a:pt x="8" y="25"/>
                    <a:pt x="0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27" y="25"/>
                    <a:pt x="318" y="11"/>
                    <a:pt x="305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7" name="Freeform 14"/>
            <p:cNvSpPr>
              <a:spLocks/>
            </p:cNvSpPr>
            <p:nvPr/>
          </p:nvSpPr>
          <p:spPr bwMode="auto">
            <a:xfrm>
              <a:off x="2570" y="1718"/>
              <a:ext cx="620" cy="66"/>
            </a:xfrm>
            <a:custGeom>
              <a:avLst/>
              <a:gdLst>
                <a:gd name="T0" fmla="*/ 16 w 391"/>
                <a:gd name="T1" fmla="*/ 0 h 42"/>
                <a:gd name="T2" fmla="*/ 0 w 391"/>
                <a:gd name="T3" fmla="*/ 42 h 42"/>
                <a:gd name="T4" fmla="*/ 391 w 391"/>
                <a:gd name="T5" fmla="*/ 42 h 42"/>
                <a:gd name="T6" fmla="*/ 376 w 391"/>
                <a:gd name="T7" fmla="*/ 0 h 42"/>
                <a:gd name="T8" fmla="*/ 16 w 39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42">
                  <a:moveTo>
                    <a:pt x="16" y="0"/>
                  </a:moveTo>
                  <a:cubicBezTo>
                    <a:pt x="11" y="13"/>
                    <a:pt x="6" y="27"/>
                    <a:pt x="0" y="42"/>
                  </a:cubicBezTo>
                  <a:cubicBezTo>
                    <a:pt x="391" y="42"/>
                    <a:pt x="391" y="42"/>
                    <a:pt x="391" y="42"/>
                  </a:cubicBezTo>
                  <a:cubicBezTo>
                    <a:pt x="385" y="27"/>
                    <a:pt x="381" y="13"/>
                    <a:pt x="376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8" name="Freeform 15"/>
            <p:cNvSpPr>
              <a:spLocks/>
            </p:cNvSpPr>
            <p:nvPr/>
          </p:nvSpPr>
          <p:spPr bwMode="auto">
            <a:xfrm>
              <a:off x="2634" y="1832"/>
              <a:ext cx="493" cy="59"/>
            </a:xfrm>
            <a:custGeom>
              <a:avLst/>
              <a:gdLst>
                <a:gd name="T0" fmla="*/ 0 w 311"/>
                <a:gd name="T1" fmla="*/ 0 h 37"/>
                <a:gd name="T2" fmla="*/ 156 w 311"/>
                <a:gd name="T3" fmla="*/ 37 h 37"/>
                <a:gd name="T4" fmla="*/ 311 w 311"/>
                <a:gd name="T5" fmla="*/ 0 h 37"/>
                <a:gd name="T6" fmla="*/ 0 w 311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37">
                  <a:moveTo>
                    <a:pt x="0" y="0"/>
                  </a:moveTo>
                  <a:cubicBezTo>
                    <a:pt x="47" y="23"/>
                    <a:pt x="100" y="37"/>
                    <a:pt x="156" y="37"/>
                  </a:cubicBezTo>
                  <a:cubicBezTo>
                    <a:pt x="212" y="37"/>
                    <a:pt x="265" y="23"/>
                    <a:pt x="3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9" name="Freeform 16"/>
            <p:cNvSpPr>
              <a:spLocks/>
            </p:cNvSpPr>
            <p:nvPr/>
          </p:nvSpPr>
          <p:spPr bwMode="auto">
            <a:xfrm>
              <a:off x="3132" y="1641"/>
              <a:ext cx="14" cy="31"/>
            </a:xfrm>
            <a:custGeom>
              <a:avLst/>
              <a:gdLst>
                <a:gd name="T0" fmla="*/ 0 w 9"/>
                <a:gd name="T1" fmla="*/ 19 h 19"/>
                <a:gd name="T2" fmla="*/ 9 w 9"/>
                <a:gd name="T3" fmla="*/ 19 h 19"/>
                <a:gd name="T4" fmla="*/ 9 w 9"/>
                <a:gd name="T5" fmla="*/ 18 h 19"/>
                <a:gd name="T6" fmla="*/ 8 w 9"/>
                <a:gd name="T7" fmla="*/ 16 h 19"/>
                <a:gd name="T8" fmla="*/ 8 w 9"/>
                <a:gd name="T9" fmla="*/ 15 h 19"/>
                <a:gd name="T10" fmla="*/ 6 w 9"/>
                <a:gd name="T11" fmla="*/ 12 h 19"/>
                <a:gd name="T12" fmla="*/ 6 w 9"/>
                <a:gd name="T13" fmla="*/ 11 h 19"/>
                <a:gd name="T14" fmla="*/ 4 w 9"/>
                <a:gd name="T15" fmla="*/ 8 h 19"/>
                <a:gd name="T16" fmla="*/ 4 w 9"/>
                <a:gd name="T17" fmla="*/ 8 h 19"/>
                <a:gd name="T18" fmla="*/ 4 w 9"/>
                <a:gd name="T19" fmla="*/ 8 h 19"/>
                <a:gd name="T20" fmla="*/ 3 w 9"/>
                <a:gd name="T21" fmla="*/ 7 h 19"/>
                <a:gd name="T22" fmla="*/ 3 w 9"/>
                <a:gd name="T23" fmla="*/ 7 h 19"/>
                <a:gd name="T24" fmla="*/ 3 w 9"/>
                <a:gd name="T25" fmla="*/ 6 h 19"/>
                <a:gd name="T26" fmla="*/ 3 w 9"/>
                <a:gd name="T27" fmla="*/ 5 h 19"/>
                <a:gd name="T28" fmla="*/ 3 w 9"/>
                <a:gd name="T29" fmla="*/ 5 h 19"/>
                <a:gd name="T30" fmla="*/ 2 w 9"/>
                <a:gd name="T31" fmla="*/ 5 h 19"/>
                <a:gd name="T32" fmla="*/ 2 w 9"/>
                <a:gd name="T33" fmla="*/ 5 h 19"/>
                <a:gd name="T34" fmla="*/ 2 w 9"/>
                <a:gd name="T35" fmla="*/ 4 h 19"/>
                <a:gd name="T36" fmla="*/ 2 w 9"/>
                <a:gd name="T37" fmla="*/ 4 h 19"/>
                <a:gd name="T38" fmla="*/ 1 w 9"/>
                <a:gd name="T39" fmla="*/ 3 h 19"/>
                <a:gd name="T40" fmla="*/ 1 w 9"/>
                <a:gd name="T41" fmla="*/ 3 h 19"/>
                <a:gd name="T42" fmla="*/ 1 w 9"/>
                <a:gd name="T43" fmla="*/ 3 h 19"/>
                <a:gd name="T44" fmla="*/ 0 w 9"/>
                <a:gd name="T45" fmla="*/ 2 h 19"/>
                <a:gd name="T46" fmla="*/ 0 w 9"/>
                <a:gd name="T47" fmla="*/ 1 h 19"/>
                <a:gd name="T48" fmla="*/ 0 w 9"/>
                <a:gd name="T49" fmla="*/ 1 h 19"/>
                <a:gd name="T50" fmla="*/ 0 w 9"/>
                <a:gd name="T51" fmla="*/ 0 h 19"/>
                <a:gd name="T52" fmla="*/ 0 w 9"/>
                <a:gd name="T5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4"/>
                    <a:pt x="7" y="13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0"/>
                    <a:pt x="5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0" name="Freeform 17"/>
            <p:cNvSpPr>
              <a:spLocks/>
            </p:cNvSpPr>
            <p:nvPr/>
          </p:nvSpPr>
          <p:spPr bwMode="auto">
            <a:xfrm>
              <a:off x="3132" y="1718"/>
              <a:ext cx="58" cy="66"/>
            </a:xfrm>
            <a:custGeom>
              <a:avLst/>
              <a:gdLst>
                <a:gd name="T0" fmla="*/ 58 w 58"/>
                <a:gd name="T1" fmla="*/ 66 h 66"/>
                <a:gd name="T2" fmla="*/ 57 w 58"/>
                <a:gd name="T3" fmla="*/ 66 h 66"/>
                <a:gd name="T4" fmla="*/ 57 w 58"/>
                <a:gd name="T5" fmla="*/ 63 h 66"/>
                <a:gd name="T6" fmla="*/ 57 w 58"/>
                <a:gd name="T7" fmla="*/ 63 h 66"/>
                <a:gd name="T8" fmla="*/ 55 w 58"/>
                <a:gd name="T9" fmla="*/ 58 h 66"/>
                <a:gd name="T10" fmla="*/ 55 w 58"/>
                <a:gd name="T11" fmla="*/ 58 h 66"/>
                <a:gd name="T12" fmla="*/ 54 w 58"/>
                <a:gd name="T13" fmla="*/ 55 h 66"/>
                <a:gd name="T14" fmla="*/ 54 w 58"/>
                <a:gd name="T15" fmla="*/ 55 h 66"/>
                <a:gd name="T16" fmla="*/ 52 w 58"/>
                <a:gd name="T17" fmla="*/ 52 h 66"/>
                <a:gd name="T18" fmla="*/ 52 w 58"/>
                <a:gd name="T19" fmla="*/ 50 h 66"/>
                <a:gd name="T20" fmla="*/ 49 w 58"/>
                <a:gd name="T21" fmla="*/ 43 h 66"/>
                <a:gd name="T22" fmla="*/ 47 w 58"/>
                <a:gd name="T23" fmla="*/ 39 h 66"/>
                <a:gd name="T24" fmla="*/ 47 w 58"/>
                <a:gd name="T25" fmla="*/ 38 h 66"/>
                <a:gd name="T26" fmla="*/ 47 w 58"/>
                <a:gd name="T27" fmla="*/ 36 h 66"/>
                <a:gd name="T28" fmla="*/ 47 w 58"/>
                <a:gd name="T29" fmla="*/ 35 h 66"/>
                <a:gd name="T30" fmla="*/ 46 w 58"/>
                <a:gd name="T31" fmla="*/ 33 h 66"/>
                <a:gd name="T32" fmla="*/ 44 w 58"/>
                <a:gd name="T33" fmla="*/ 27 h 66"/>
                <a:gd name="T34" fmla="*/ 44 w 58"/>
                <a:gd name="T35" fmla="*/ 27 h 66"/>
                <a:gd name="T36" fmla="*/ 43 w 58"/>
                <a:gd name="T37" fmla="*/ 25 h 66"/>
                <a:gd name="T38" fmla="*/ 43 w 58"/>
                <a:gd name="T39" fmla="*/ 23 h 66"/>
                <a:gd name="T40" fmla="*/ 43 w 58"/>
                <a:gd name="T41" fmla="*/ 22 h 66"/>
                <a:gd name="T42" fmla="*/ 41 w 58"/>
                <a:gd name="T43" fmla="*/ 20 h 66"/>
                <a:gd name="T44" fmla="*/ 41 w 58"/>
                <a:gd name="T45" fmla="*/ 19 h 66"/>
                <a:gd name="T46" fmla="*/ 41 w 58"/>
                <a:gd name="T47" fmla="*/ 17 h 66"/>
                <a:gd name="T48" fmla="*/ 39 w 58"/>
                <a:gd name="T49" fmla="*/ 14 h 66"/>
                <a:gd name="T50" fmla="*/ 39 w 58"/>
                <a:gd name="T51" fmla="*/ 14 h 66"/>
                <a:gd name="T52" fmla="*/ 38 w 58"/>
                <a:gd name="T53" fmla="*/ 12 h 66"/>
                <a:gd name="T54" fmla="*/ 38 w 58"/>
                <a:gd name="T55" fmla="*/ 11 h 66"/>
                <a:gd name="T56" fmla="*/ 38 w 58"/>
                <a:gd name="T57" fmla="*/ 9 h 66"/>
                <a:gd name="T58" fmla="*/ 38 w 58"/>
                <a:gd name="T59" fmla="*/ 8 h 66"/>
                <a:gd name="T60" fmla="*/ 36 w 58"/>
                <a:gd name="T61" fmla="*/ 6 h 66"/>
                <a:gd name="T62" fmla="*/ 36 w 58"/>
                <a:gd name="T63" fmla="*/ 3 h 66"/>
                <a:gd name="T64" fmla="*/ 35 w 58"/>
                <a:gd name="T65" fmla="*/ 1 h 66"/>
                <a:gd name="T66" fmla="*/ 0 w 58"/>
                <a:gd name="T6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" h="66">
                  <a:moveTo>
                    <a:pt x="0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57" y="66"/>
                  </a:lnTo>
                  <a:lnTo>
                    <a:pt x="57" y="65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5" y="60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4" y="57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2" y="50"/>
                  </a:lnTo>
                  <a:lnTo>
                    <a:pt x="52" y="49"/>
                  </a:lnTo>
                  <a:lnTo>
                    <a:pt x="49" y="43"/>
                  </a:lnTo>
                  <a:lnTo>
                    <a:pt x="49" y="43"/>
                  </a:lnTo>
                  <a:lnTo>
                    <a:pt x="47" y="39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7" y="36"/>
                  </a:lnTo>
                  <a:lnTo>
                    <a:pt x="47" y="36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6" y="33"/>
                  </a:lnTo>
                  <a:lnTo>
                    <a:pt x="46" y="33"/>
                  </a:lnTo>
                  <a:lnTo>
                    <a:pt x="46" y="31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3" y="25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39" y="16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2"/>
                  </a:lnTo>
                  <a:lnTo>
                    <a:pt x="38" y="12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6" y="3"/>
                  </a:lnTo>
                  <a:lnTo>
                    <a:pt x="35" y="3"/>
                  </a:lnTo>
                  <a:lnTo>
                    <a:pt x="35" y="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1" name="Rectangle 18"/>
            <p:cNvSpPr>
              <a:spLocks noChangeArrowheads="1"/>
            </p:cNvSpPr>
            <p:nvPr/>
          </p:nvSpPr>
          <p:spPr bwMode="auto">
            <a:xfrm>
              <a:off x="3018" y="1603"/>
              <a:ext cx="66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2" name="Rectangle 19"/>
            <p:cNvSpPr>
              <a:spLocks noChangeArrowheads="1"/>
            </p:cNvSpPr>
            <p:nvPr/>
          </p:nvSpPr>
          <p:spPr bwMode="auto">
            <a:xfrm>
              <a:off x="3018" y="1718"/>
              <a:ext cx="66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3" name="Freeform 20"/>
            <p:cNvSpPr>
              <a:spLocks/>
            </p:cNvSpPr>
            <p:nvPr/>
          </p:nvSpPr>
          <p:spPr bwMode="auto">
            <a:xfrm>
              <a:off x="3018" y="1832"/>
              <a:ext cx="66" cy="41"/>
            </a:xfrm>
            <a:custGeom>
              <a:avLst/>
              <a:gdLst>
                <a:gd name="T0" fmla="*/ 0 w 66"/>
                <a:gd name="T1" fmla="*/ 41 h 41"/>
                <a:gd name="T2" fmla="*/ 3 w 66"/>
                <a:gd name="T3" fmla="*/ 40 h 41"/>
                <a:gd name="T4" fmla="*/ 3 w 66"/>
                <a:gd name="T5" fmla="*/ 40 h 41"/>
                <a:gd name="T6" fmla="*/ 3 w 66"/>
                <a:gd name="T7" fmla="*/ 40 h 41"/>
                <a:gd name="T8" fmla="*/ 4 w 66"/>
                <a:gd name="T9" fmla="*/ 40 h 41"/>
                <a:gd name="T10" fmla="*/ 6 w 66"/>
                <a:gd name="T11" fmla="*/ 40 h 41"/>
                <a:gd name="T12" fmla="*/ 7 w 66"/>
                <a:gd name="T13" fmla="*/ 40 h 41"/>
                <a:gd name="T14" fmla="*/ 11 w 66"/>
                <a:gd name="T15" fmla="*/ 38 h 41"/>
                <a:gd name="T16" fmla="*/ 11 w 66"/>
                <a:gd name="T17" fmla="*/ 38 h 41"/>
                <a:gd name="T18" fmla="*/ 11 w 66"/>
                <a:gd name="T19" fmla="*/ 38 h 41"/>
                <a:gd name="T20" fmla="*/ 11 w 66"/>
                <a:gd name="T21" fmla="*/ 38 h 41"/>
                <a:gd name="T22" fmla="*/ 14 w 66"/>
                <a:gd name="T23" fmla="*/ 37 h 41"/>
                <a:gd name="T24" fmla="*/ 15 w 66"/>
                <a:gd name="T25" fmla="*/ 37 h 41"/>
                <a:gd name="T26" fmla="*/ 15 w 66"/>
                <a:gd name="T27" fmla="*/ 37 h 41"/>
                <a:gd name="T28" fmla="*/ 17 w 66"/>
                <a:gd name="T29" fmla="*/ 37 h 41"/>
                <a:gd name="T30" fmla="*/ 17 w 66"/>
                <a:gd name="T31" fmla="*/ 37 h 41"/>
                <a:gd name="T32" fmla="*/ 19 w 66"/>
                <a:gd name="T33" fmla="*/ 35 h 41"/>
                <a:gd name="T34" fmla="*/ 22 w 66"/>
                <a:gd name="T35" fmla="*/ 35 h 41"/>
                <a:gd name="T36" fmla="*/ 22 w 66"/>
                <a:gd name="T37" fmla="*/ 35 h 41"/>
                <a:gd name="T38" fmla="*/ 22 w 66"/>
                <a:gd name="T39" fmla="*/ 35 h 41"/>
                <a:gd name="T40" fmla="*/ 23 w 66"/>
                <a:gd name="T41" fmla="*/ 35 h 41"/>
                <a:gd name="T42" fmla="*/ 25 w 66"/>
                <a:gd name="T43" fmla="*/ 33 h 41"/>
                <a:gd name="T44" fmla="*/ 27 w 66"/>
                <a:gd name="T45" fmla="*/ 33 h 41"/>
                <a:gd name="T46" fmla="*/ 27 w 66"/>
                <a:gd name="T47" fmla="*/ 33 h 41"/>
                <a:gd name="T48" fmla="*/ 28 w 66"/>
                <a:gd name="T49" fmla="*/ 33 h 41"/>
                <a:gd name="T50" fmla="*/ 30 w 66"/>
                <a:gd name="T51" fmla="*/ 32 h 41"/>
                <a:gd name="T52" fmla="*/ 30 w 66"/>
                <a:gd name="T53" fmla="*/ 32 h 41"/>
                <a:gd name="T54" fmla="*/ 31 w 66"/>
                <a:gd name="T55" fmla="*/ 32 h 41"/>
                <a:gd name="T56" fmla="*/ 33 w 66"/>
                <a:gd name="T57" fmla="*/ 32 h 41"/>
                <a:gd name="T58" fmla="*/ 33 w 66"/>
                <a:gd name="T59" fmla="*/ 32 h 41"/>
                <a:gd name="T60" fmla="*/ 34 w 66"/>
                <a:gd name="T61" fmla="*/ 30 h 41"/>
                <a:gd name="T62" fmla="*/ 36 w 66"/>
                <a:gd name="T63" fmla="*/ 30 h 41"/>
                <a:gd name="T64" fmla="*/ 38 w 66"/>
                <a:gd name="T65" fmla="*/ 30 h 41"/>
                <a:gd name="T66" fmla="*/ 41 w 66"/>
                <a:gd name="T67" fmla="*/ 29 h 41"/>
                <a:gd name="T68" fmla="*/ 42 w 66"/>
                <a:gd name="T69" fmla="*/ 29 h 41"/>
                <a:gd name="T70" fmla="*/ 44 w 66"/>
                <a:gd name="T71" fmla="*/ 27 h 41"/>
                <a:gd name="T72" fmla="*/ 46 w 66"/>
                <a:gd name="T73" fmla="*/ 27 h 41"/>
                <a:gd name="T74" fmla="*/ 49 w 66"/>
                <a:gd name="T75" fmla="*/ 25 h 41"/>
                <a:gd name="T76" fmla="*/ 49 w 66"/>
                <a:gd name="T77" fmla="*/ 25 h 41"/>
                <a:gd name="T78" fmla="*/ 49 w 66"/>
                <a:gd name="T79" fmla="*/ 25 h 41"/>
                <a:gd name="T80" fmla="*/ 49 w 66"/>
                <a:gd name="T81" fmla="*/ 25 h 41"/>
                <a:gd name="T82" fmla="*/ 52 w 66"/>
                <a:gd name="T83" fmla="*/ 25 h 41"/>
                <a:gd name="T84" fmla="*/ 52 w 66"/>
                <a:gd name="T85" fmla="*/ 24 h 41"/>
                <a:gd name="T86" fmla="*/ 53 w 66"/>
                <a:gd name="T87" fmla="*/ 24 h 41"/>
                <a:gd name="T88" fmla="*/ 55 w 66"/>
                <a:gd name="T89" fmla="*/ 24 h 41"/>
                <a:gd name="T90" fmla="*/ 57 w 66"/>
                <a:gd name="T91" fmla="*/ 22 h 41"/>
                <a:gd name="T92" fmla="*/ 58 w 66"/>
                <a:gd name="T93" fmla="*/ 22 h 41"/>
                <a:gd name="T94" fmla="*/ 58 w 66"/>
                <a:gd name="T95" fmla="*/ 22 h 41"/>
                <a:gd name="T96" fmla="*/ 60 w 66"/>
                <a:gd name="T97" fmla="*/ 22 h 41"/>
                <a:gd name="T98" fmla="*/ 60 w 66"/>
                <a:gd name="T99" fmla="*/ 22 h 41"/>
                <a:gd name="T100" fmla="*/ 60 w 66"/>
                <a:gd name="T101" fmla="*/ 21 h 41"/>
                <a:gd name="T102" fmla="*/ 61 w 66"/>
                <a:gd name="T103" fmla="*/ 21 h 41"/>
                <a:gd name="T104" fmla="*/ 63 w 66"/>
                <a:gd name="T105" fmla="*/ 21 h 41"/>
                <a:gd name="T106" fmla="*/ 63 w 66"/>
                <a:gd name="T107" fmla="*/ 21 h 41"/>
                <a:gd name="T108" fmla="*/ 63 w 66"/>
                <a:gd name="T109" fmla="*/ 21 h 41"/>
                <a:gd name="T110" fmla="*/ 66 w 66"/>
                <a:gd name="T111" fmla="*/ 19 h 41"/>
                <a:gd name="T112" fmla="*/ 66 w 66"/>
                <a:gd name="T113" fmla="*/ 19 h 41"/>
                <a:gd name="T114" fmla="*/ 66 w 66"/>
                <a:gd name="T115" fmla="*/ 0 h 41"/>
                <a:gd name="T116" fmla="*/ 0 w 66"/>
                <a:gd name="T117" fmla="*/ 0 h 41"/>
                <a:gd name="T118" fmla="*/ 0 w 66"/>
                <a:gd name="T119" fmla="*/ 41 h 41"/>
                <a:gd name="T120" fmla="*/ 0 w 66"/>
                <a:gd name="T1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1">
                  <a:moveTo>
                    <a:pt x="0" y="41"/>
                  </a:move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4" y="40"/>
                  </a:lnTo>
                  <a:lnTo>
                    <a:pt x="6" y="40"/>
                  </a:lnTo>
                  <a:lnTo>
                    <a:pt x="7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4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9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3" y="35"/>
                  </a:lnTo>
                  <a:lnTo>
                    <a:pt x="25" y="33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8" y="33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1" y="32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4" y="30"/>
                  </a:lnTo>
                  <a:lnTo>
                    <a:pt x="36" y="30"/>
                  </a:lnTo>
                  <a:lnTo>
                    <a:pt x="38" y="30"/>
                  </a:lnTo>
                  <a:lnTo>
                    <a:pt x="41" y="29"/>
                  </a:lnTo>
                  <a:lnTo>
                    <a:pt x="42" y="29"/>
                  </a:lnTo>
                  <a:lnTo>
                    <a:pt x="44" y="27"/>
                  </a:lnTo>
                  <a:lnTo>
                    <a:pt x="46" y="27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52" y="25"/>
                  </a:lnTo>
                  <a:lnTo>
                    <a:pt x="52" y="24"/>
                  </a:lnTo>
                  <a:lnTo>
                    <a:pt x="53" y="24"/>
                  </a:lnTo>
                  <a:lnTo>
                    <a:pt x="55" y="24"/>
                  </a:lnTo>
                  <a:lnTo>
                    <a:pt x="57" y="22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1"/>
                  </a:lnTo>
                  <a:lnTo>
                    <a:pt x="61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4" name="Rectangle 21"/>
            <p:cNvSpPr>
              <a:spLocks noChangeArrowheads="1"/>
            </p:cNvSpPr>
            <p:nvPr/>
          </p:nvSpPr>
          <p:spPr bwMode="auto">
            <a:xfrm>
              <a:off x="2903" y="1603"/>
              <a:ext cx="69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5" name="Rectangle 22"/>
            <p:cNvSpPr>
              <a:spLocks noChangeArrowheads="1"/>
            </p:cNvSpPr>
            <p:nvPr/>
          </p:nvSpPr>
          <p:spPr bwMode="auto">
            <a:xfrm>
              <a:off x="2903" y="1718"/>
              <a:ext cx="69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6" name="Freeform 23"/>
            <p:cNvSpPr>
              <a:spLocks/>
            </p:cNvSpPr>
            <p:nvPr/>
          </p:nvSpPr>
          <p:spPr bwMode="auto">
            <a:xfrm>
              <a:off x="2903" y="1832"/>
              <a:ext cx="69" cy="57"/>
            </a:xfrm>
            <a:custGeom>
              <a:avLst/>
              <a:gdLst>
                <a:gd name="T0" fmla="*/ 2 w 43"/>
                <a:gd name="T1" fmla="*/ 36 h 36"/>
                <a:gd name="T2" fmla="*/ 3 w 43"/>
                <a:gd name="T3" fmla="*/ 36 h 36"/>
                <a:gd name="T4" fmla="*/ 5 w 43"/>
                <a:gd name="T5" fmla="*/ 36 h 36"/>
                <a:gd name="T6" fmla="*/ 6 w 43"/>
                <a:gd name="T7" fmla="*/ 36 h 36"/>
                <a:gd name="T8" fmla="*/ 8 w 43"/>
                <a:gd name="T9" fmla="*/ 36 h 36"/>
                <a:gd name="T10" fmla="*/ 8 w 43"/>
                <a:gd name="T11" fmla="*/ 36 h 36"/>
                <a:gd name="T12" fmla="*/ 10 w 43"/>
                <a:gd name="T13" fmla="*/ 36 h 36"/>
                <a:gd name="T14" fmla="*/ 10 w 43"/>
                <a:gd name="T15" fmla="*/ 36 h 36"/>
                <a:gd name="T16" fmla="*/ 11 w 43"/>
                <a:gd name="T17" fmla="*/ 36 h 36"/>
                <a:gd name="T18" fmla="*/ 12 w 43"/>
                <a:gd name="T19" fmla="*/ 36 h 36"/>
                <a:gd name="T20" fmla="*/ 13 w 43"/>
                <a:gd name="T21" fmla="*/ 36 h 36"/>
                <a:gd name="T22" fmla="*/ 14 w 43"/>
                <a:gd name="T23" fmla="*/ 36 h 36"/>
                <a:gd name="T24" fmla="*/ 16 w 43"/>
                <a:gd name="T25" fmla="*/ 35 h 36"/>
                <a:gd name="T26" fmla="*/ 16 w 43"/>
                <a:gd name="T27" fmla="*/ 35 h 36"/>
                <a:gd name="T28" fmla="*/ 16 w 43"/>
                <a:gd name="T29" fmla="*/ 35 h 36"/>
                <a:gd name="T30" fmla="*/ 18 w 43"/>
                <a:gd name="T31" fmla="*/ 35 h 36"/>
                <a:gd name="T32" fmla="*/ 18 w 43"/>
                <a:gd name="T33" fmla="*/ 35 h 36"/>
                <a:gd name="T34" fmla="*/ 18 w 43"/>
                <a:gd name="T35" fmla="*/ 35 h 36"/>
                <a:gd name="T36" fmla="*/ 19 w 43"/>
                <a:gd name="T37" fmla="*/ 35 h 36"/>
                <a:gd name="T38" fmla="*/ 20 w 43"/>
                <a:gd name="T39" fmla="*/ 35 h 36"/>
                <a:gd name="T40" fmla="*/ 21 w 43"/>
                <a:gd name="T41" fmla="*/ 35 h 36"/>
                <a:gd name="T42" fmla="*/ 22 w 43"/>
                <a:gd name="T43" fmla="*/ 35 h 36"/>
                <a:gd name="T44" fmla="*/ 23 w 43"/>
                <a:gd name="T45" fmla="*/ 35 h 36"/>
                <a:gd name="T46" fmla="*/ 24 w 43"/>
                <a:gd name="T47" fmla="*/ 35 h 36"/>
                <a:gd name="T48" fmla="*/ 25 w 43"/>
                <a:gd name="T49" fmla="*/ 35 h 36"/>
                <a:gd name="T50" fmla="*/ 27 w 43"/>
                <a:gd name="T51" fmla="*/ 34 h 36"/>
                <a:gd name="T52" fmla="*/ 27 w 43"/>
                <a:gd name="T53" fmla="*/ 34 h 36"/>
                <a:gd name="T54" fmla="*/ 30 w 43"/>
                <a:gd name="T55" fmla="*/ 34 h 36"/>
                <a:gd name="T56" fmla="*/ 30 w 43"/>
                <a:gd name="T57" fmla="*/ 34 h 36"/>
                <a:gd name="T58" fmla="*/ 30 w 43"/>
                <a:gd name="T59" fmla="*/ 34 h 36"/>
                <a:gd name="T60" fmla="*/ 32 w 43"/>
                <a:gd name="T61" fmla="*/ 34 h 36"/>
                <a:gd name="T62" fmla="*/ 32 w 43"/>
                <a:gd name="T63" fmla="*/ 34 h 36"/>
                <a:gd name="T64" fmla="*/ 32 w 43"/>
                <a:gd name="T65" fmla="*/ 34 h 36"/>
                <a:gd name="T66" fmla="*/ 32 w 43"/>
                <a:gd name="T67" fmla="*/ 34 h 36"/>
                <a:gd name="T68" fmla="*/ 35 w 43"/>
                <a:gd name="T69" fmla="*/ 33 h 36"/>
                <a:gd name="T70" fmla="*/ 35 w 43"/>
                <a:gd name="T71" fmla="*/ 33 h 36"/>
                <a:gd name="T72" fmla="*/ 43 w 43"/>
                <a:gd name="T73" fmla="*/ 32 h 36"/>
                <a:gd name="T74" fmla="*/ 43 w 43"/>
                <a:gd name="T75" fmla="*/ 0 h 36"/>
                <a:gd name="T76" fmla="*/ 0 w 43"/>
                <a:gd name="T77" fmla="*/ 0 h 36"/>
                <a:gd name="T78" fmla="*/ 0 w 43"/>
                <a:gd name="T79" fmla="*/ 36 h 36"/>
                <a:gd name="T80" fmla="*/ 2 w 43"/>
                <a:gd name="T8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36">
                  <a:moveTo>
                    <a:pt x="2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4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7" y="33"/>
                    <a:pt x="40" y="33"/>
                    <a:pt x="43" y="3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2" y="36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7" name="Rectangle 24"/>
            <p:cNvSpPr>
              <a:spLocks noChangeArrowheads="1"/>
            </p:cNvSpPr>
            <p:nvPr/>
          </p:nvSpPr>
          <p:spPr bwMode="auto">
            <a:xfrm>
              <a:off x="2791" y="1603"/>
              <a:ext cx="66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8" name="Rectangle 25"/>
            <p:cNvSpPr>
              <a:spLocks noChangeArrowheads="1"/>
            </p:cNvSpPr>
            <p:nvPr/>
          </p:nvSpPr>
          <p:spPr bwMode="auto">
            <a:xfrm>
              <a:off x="2791" y="1718"/>
              <a:ext cx="66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9" name="Freeform 26"/>
            <p:cNvSpPr>
              <a:spLocks/>
            </p:cNvSpPr>
            <p:nvPr/>
          </p:nvSpPr>
          <p:spPr bwMode="auto">
            <a:xfrm>
              <a:off x="2791" y="1832"/>
              <a:ext cx="66" cy="57"/>
            </a:xfrm>
            <a:custGeom>
              <a:avLst/>
              <a:gdLst>
                <a:gd name="T0" fmla="*/ 0 w 42"/>
                <a:gd name="T1" fmla="*/ 32 h 36"/>
                <a:gd name="T2" fmla="*/ 0 w 42"/>
                <a:gd name="T3" fmla="*/ 32 h 36"/>
                <a:gd name="T4" fmla="*/ 0 w 42"/>
                <a:gd name="T5" fmla="*/ 32 h 36"/>
                <a:gd name="T6" fmla="*/ 0 w 42"/>
                <a:gd name="T7" fmla="*/ 32 h 36"/>
                <a:gd name="T8" fmla="*/ 0 w 42"/>
                <a:gd name="T9" fmla="*/ 32 h 36"/>
                <a:gd name="T10" fmla="*/ 3 w 42"/>
                <a:gd name="T11" fmla="*/ 33 h 36"/>
                <a:gd name="T12" fmla="*/ 3 w 42"/>
                <a:gd name="T13" fmla="*/ 33 h 36"/>
                <a:gd name="T14" fmla="*/ 3 w 42"/>
                <a:gd name="T15" fmla="*/ 33 h 36"/>
                <a:gd name="T16" fmla="*/ 5 w 42"/>
                <a:gd name="T17" fmla="*/ 33 h 36"/>
                <a:gd name="T18" fmla="*/ 5 w 42"/>
                <a:gd name="T19" fmla="*/ 33 h 36"/>
                <a:gd name="T20" fmla="*/ 5 w 42"/>
                <a:gd name="T21" fmla="*/ 33 h 36"/>
                <a:gd name="T22" fmla="*/ 8 w 42"/>
                <a:gd name="T23" fmla="*/ 33 h 36"/>
                <a:gd name="T24" fmla="*/ 8 w 42"/>
                <a:gd name="T25" fmla="*/ 33 h 36"/>
                <a:gd name="T26" fmla="*/ 8 w 42"/>
                <a:gd name="T27" fmla="*/ 33 h 36"/>
                <a:gd name="T28" fmla="*/ 10 w 42"/>
                <a:gd name="T29" fmla="*/ 34 h 36"/>
                <a:gd name="T30" fmla="*/ 10 w 42"/>
                <a:gd name="T31" fmla="*/ 34 h 36"/>
                <a:gd name="T32" fmla="*/ 11 w 42"/>
                <a:gd name="T33" fmla="*/ 34 h 36"/>
                <a:gd name="T34" fmla="*/ 13 w 42"/>
                <a:gd name="T35" fmla="*/ 34 h 36"/>
                <a:gd name="T36" fmla="*/ 13 w 42"/>
                <a:gd name="T37" fmla="*/ 34 h 36"/>
                <a:gd name="T38" fmla="*/ 15 w 42"/>
                <a:gd name="T39" fmla="*/ 34 h 36"/>
                <a:gd name="T40" fmla="*/ 16 w 42"/>
                <a:gd name="T41" fmla="*/ 34 h 36"/>
                <a:gd name="T42" fmla="*/ 16 w 42"/>
                <a:gd name="T43" fmla="*/ 34 h 36"/>
                <a:gd name="T44" fmla="*/ 17 w 42"/>
                <a:gd name="T45" fmla="*/ 34 h 36"/>
                <a:gd name="T46" fmla="*/ 17 w 42"/>
                <a:gd name="T47" fmla="*/ 35 h 36"/>
                <a:gd name="T48" fmla="*/ 17 w 42"/>
                <a:gd name="T49" fmla="*/ 35 h 36"/>
                <a:gd name="T50" fmla="*/ 19 w 42"/>
                <a:gd name="T51" fmla="*/ 35 h 36"/>
                <a:gd name="T52" fmla="*/ 19 w 42"/>
                <a:gd name="T53" fmla="*/ 35 h 36"/>
                <a:gd name="T54" fmla="*/ 20 w 42"/>
                <a:gd name="T55" fmla="*/ 35 h 36"/>
                <a:gd name="T56" fmla="*/ 21 w 42"/>
                <a:gd name="T57" fmla="*/ 35 h 36"/>
                <a:gd name="T58" fmla="*/ 21 w 42"/>
                <a:gd name="T59" fmla="*/ 35 h 36"/>
                <a:gd name="T60" fmla="*/ 22 w 42"/>
                <a:gd name="T61" fmla="*/ 35 h 36"/>
                <a:gd name="T62" fmla="*/ 22 w 42"/>
                <a:gd name="T63" fmla="*/ 35 h 36"/>
                <a:gd name="T64" fmla="*/ 24 w 42"/>
                <a:gd name="T65" fmla="*/ 35 h 36"/>
                <a:gd name="T66" fmla="*/ 25 w 42"/>
                <a:gd name="T67" fmla="*/ 35 h 36"/>
                <a:gd name="T68" fmla="*/ 42 w 42"/>
                <a:gd name="T69" fmla="*/ 36 h 36"/>
                <a:gd name="T70" fmla="*/ 42 w 42"/>
                <a:gd name="T71" fmla="*/ 0 h 36"/>
                <a:gd name="T72" fmla="*/ 0 w 42"/>
                <a:gd name="T73" fmla="*/ 0 h 36"/>
                <a:gd name="T74" fmla="*/ 0 w 42"/>
                <a:gd name="T7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36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0" y="36"/>
                    <a:pt x="36" y="36"/>
                    <a:pt x="42" y="3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0" name="Rectangle 27"/>
            <p:cNvSpPr>
              <a:spLocks noChangeArrowheads="1"/>
            </p:cNvSpPr>
            <p:nvPr/>
          </p:nvSpPr>
          <p:spPr bwMode="auto">
            <a:xfrm>
              <a:off x="2676" y="1603"/>
              <a:ext cx="67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1" name="Rectangle 28"/>
            <p:cNvSpPr>
              <a:spLocks noChangeArrowheads="1"/>
            </p:cNvSpPr>
            <p:nvPr/>
          </p:nvSpPr>
          <p:spPr bwMode="auto">
            <a:xfrm>
              <a:off x="2676" y="1718"/>
              <a:ext cx="67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2" name="Freeform 29"/>
            <p:cNvSpPr>
              <a:spLocks/>
            </p:cNvSpPr>
            <p:nvPr/>
          </p:nvSpPr>
          <p:spPr bwMode="auto">
            <a:xfrm>
              <a:off x="2676" y="1832"/>
              <a:ext cx="67" cy="41"/>
            </a:xfrm>
            <a:custGeom>
              <a:avLst/>
              <a:gdLst>
                <a:gd name="T0" fmla="*/ 2 w 67"/>
                <a:gd name="T1" fmla="*/ 19 h 41"/>
                <a:gd name="T2" fmla="*/ 5 w 67"/>
                <a:gd name="T3" fmla="*/ 21 h 41"/>
                <a:gd name="T4" fmla="*/ 7 w 67"/>
                <a:gd name="T5" fmla="*/ 21 h 41"/>
                <a:gd name="T6" fmla="*/ 10 w 67"/>
                <a:gd name="T7" fmla="*/ 22 h 41"/>
                <a:gd name="T8" fmla="*/ 10 w 67"/>
                <a:gd name="T9" fmla="*/ 22 h 41"/>
                <a:gd name="T10" fmla="*/ 13 w 67"/>
                <a:gd name="T11" fmla="*/ 24 h 41"/>
                <a:gd name="T12" fmla="*/ 15 w 67"/>
                <a:gd name="T13" fmla="*/ 24 h 41"/>
                <a:gd name="T14" fmla="*/ 16 w 67"/>
                <a:gd name="T15" fmla="*/ 25 h 41"/>
                <a:gd name="T16" fmla="*/ 19 w 67"/>
                <a:gd name="T17" fmla="*/ 25 h 41"/>
                <a:gd name="T18" fmla="*/ 23 w 67"/>
                <a:gd name="T19" fmla="*/ 27 h 41"/>
                <a:gd name="T20" fmla="*/ 24 w 67"/>
                <a:gd name="T21" fmla="*/ 29 h 41"/>
                <a:gd name="T22" fmla="*/ 27 w 67"/>
                <a:gd name="T23" fmla="*/ 29 h 41"/>
                <a:gd name="T24" fmla="*/ 29 w 67"/>
                <a:gd name="T25" fmla="*/ 30 h 41"/>
                <a:gd name="T26" fmla="*/ 31 w 67"/>
                <a:gd name="T27" fmla="*/ 30 h 41"/>
                <a:gd name="T28" fmla="*/ 32 w 67"/>
                <a:gd name="T29" fmla="*/ 30 h 41"/>
                <a:gd name="T30" fmla="*/ 34 w 67"/>
                <a:gd name="T31" fmla="*/ 32 h 41"/>
                <a:gd name="T32" fmla="*/ 35 w 67"/>
                <a:gd name="T33" fmla="*/ 32 h 41"/>
                <a:gd name="T34" fmla="*/ 37 w 67"/>
                <a:gd name="T35" fmla="*/ 32 h 41"/>
                <a:gd name="T36" fmla="*/ 40 w 67"/>
                <a:gd name="T37" fmla="*/ 33 h 41"/>
                <a:gd name="T38" fmla="*/ 42 w 67"/>
                <a:gd name="T39" fmla="*/ 33 h 41"/>
                <a:gd name="T40" fmla="*/ 43 w 67"/>
                <a:gd name="T41" fmla="*/ 35 h 41"/>
                <a:gd name="T42" fmla="*/ 45 w 67"/>
                <a:gd name="T43" fmla="*/ 35 h 41"/>
                <a:gd name="T44" fmla="*/ 48 w 67"/>
                <a:gd name="T45" fmla="*/ 37 h 41"/>
                <a:gd name="T46" fmla="*/ 51 w 67"/>
                <a:gd name="T47" fmla="*/ 37 h 41"/>
                <a:gd name="T48" fmla="*/ 53 w 67"/>
                <a:gd name="T49" fmla="*/ 37 h 41"/>
                <a:gd name="T50" fmla="*/ 56 w 67"/>
                <a:gd name="T51" fmla="*/ 38 h 41"/>
                <a:gd name="T52" fmla="*/ 59 w 67"/>
                <a:gd name="T53" fmla="*/ 38 h 41"/>
                <a:gd name="T54" fmla="*/ 61 w 67"/>
                <a:gd name="T55" fmla="*/ 40 h 41"/>
                <a:gd name="T56" fmla="*/ 62 w 67"/>
                <a:gd name="T57" fmla="*/ 40 h 41"/>
                <a:gd name="T58" fmla="*/ 64 w 67"/>
                <a:gd name="T59" fmla="*/ 40 h 41"/>
                <a:gd name="T60" fmla="*/ 64 w 67"/>
                <a:gd name="T61" fmla="*/ 40 h 41"/>
                <a:gd name="T62" fmla="*/ 67 w 67"/>
                <a:gd name="T63" fmla="*/ 0 h 41"/>
                <a:gd name="T64" fmla="*/ 0 w 67"/>
                <a:gd name="T65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41">
                  <a:moveTo>
                    <a:pt x="0" y="19"/>
                  </a:move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5" y="24"/>
                  </a:lnTo>
                  <a:lnTo>
                    <a:pt x="16" y="25"/>
                  </a:lnTo>
                  <a:lnTo>
                    <a:pt x="16" y="25"/>
                  </a:lnTo>
                  <a:lnTo>
                    <a:pt x="18" y="25"/>
                  </a:lnTo>
                  <a:lnTo>
                    <a:pt x="19" y="25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4" y="27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27" y="29"/>
                  </a:lnTo>
                  <a:lnTo>
                    <a:pt x="27" y="2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2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7" y="32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40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3" y="33"/>
                  </a:lnTo>
                  <a:lnTo>
                    <a:pt x="43" y="35"/>
                  </a:lnTo>
                  <a:lnTo>
                    <a:pt x="45" y="35"/>
                  </a:lnTo>
                  <a:lnTo>
                    <a:pt x="45" y="35"/>
                  </a:lnTo>
                  <a:lnTo>
                    <a:pt x="48" y="35"/>
                  </a:lnTo>
                  <a:lnTo>
                    <a:pt x="48" y="37"/>
                  </a:lnTo>
                  <a:lnTo>
                    <a:pt x="50" y="37"/>
                  </a:lnTo>
                  <a:lnTo>
                    <a:pt x="51" y="37"/>
                  </a:lnTo>
                  <a:lnTo>
                    <a:pt x="53" y="37"/>
                  </a:lnTo>
                  <a:lnTo>
                    <a:pt x="53" y="37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57" y="38"/>
                  </a:lnTo>
                  <a:lnTo>
                    <a:pt x="59" y="38"/>
                  </a:lnTo>
                  <a:lnTo>
                    <a:pt x="59" y="40"/>
                  </a:lnTo>
                  <a:lnTo>
                    <a:pt x="61" y="40"/>
                  </a:lnTo>
                  <a:lnTo>
                    <a:pt x="61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7" y="41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3" name="Freeform 30"/>
            <p:cNvSpPr>
              <a:spLocks/>
            </p:cNvSpPr>
            <p:nvPr/>
          </p:nvSpPr>
          <p:spPr bwMode="auto">
            <a:xfrm>
              <a:off x="2614" y="1643"/>
              <a:ext cx="16" cy="29"/>
            </a:xfrm>
            <a:custGeom>
              <a:avLst/>
              <a:gdLst>
                <a:gd name="T0" fmla="*/ 16 w 16"/>
                <a:gd name="T1" fmla="*/ 0 h 29"/>
                <a:gd name="T2" fmla="*/ 15 w 16"/>
                <a:gd name="T3" fmla="*/ 0 h 29"/>
                <a:gd name="T4" fmla="*/ 15 w 16"/>
                <a:gd name="T5" fmla="*/ 0 h 29"/>
                <a:gd name="T6" fmla="*/ 15 w 16"/>
                <a:gd name="T7" fmla="*/ 2 h 29"/>
                <a:gd name="T8" fmla="*/ 15 w 16"/>
                <a:gd name="T9" fmla="*/ 2 h 29"/>
                <a:gd name="T10" fmla="*/ 13 w 16"/>
                <a:gd name="T11" fmla="*/ 3 h 29"/>
                <a:gd name="T12" fmla="*/ 13 w 16"/>
                <a:gd name="T13" fmla="*/ 3 h 29"/>
                <a:gd name="T14" fmla="*/ 13 w 16"/>
                <a:gd name="T15" fmla="*/ 3 h 29"/>
                <a:gd name="T16" fmla="*/ 13 w 16"/>
                <a:gd name="T17" fmla="*/ 5 h 29"/>
                <a:gd name="T18" fmla="*/ 12 w 16"/>
                <a:gd name="T19" fmla="*/ 6 h 29"/>
                <a:gd name="T20" fmla="*/ 12 w 16"/>
                <a:gd name="T21" fmla="*/ 6 h 29"/>
                <a:gd name="T22" fmla="*/ 12 w 16"/>
                <a:gd name="T23" fmla="*/ 6 h 29"/>
                <a:gd name="T24" fmla="*/ 12 w 16"/>
                <a:gd name="T25" fmla="*/ 8 h 29"/>
                <a:gd name="T26" fmla="*/ 10 w 16"/>
                <a:gd name="T27" fmla="*/ 8 h 29"/>
                <a:gd name="T28" fmla="*/ 10 w 16"/>
                <a:gd name="T29" fmla="*/ 10 h 29"/>
                <a:gd name="T30" fmla="*/ 10 w 16"/>
                <a:gd name="T31" fmla="*/ 11 h 29"/>
                <a:gd name="T32" fmla="*/ 8 w 16"/>
                <a:gd name="T33" fmla="*/ 11 h 29"/>
                <a:gd name="T34" fmla="*/ 8 w 16"/>
                <a:gd name="T35" fmla="*/ 11 h 29"/>
                <a:gd name="T36" fmla="*/ 8 w 16"/>
                <a:gd name="T37" fmla="*/ 11 h 29"/>
                <a:gd name="T38" fmla="*/ 8 w 16"/>
                <a:gd name="T39" fmla="*/ 13 h 29"/>
                <a:gd name="T40" fmla="*/ 8 w 16"/>
                <a:gd name="T41" fmla="*/ 13 h 29"/>
                <a:gd name="T42" fmla="*/ 7 w 16"/>
                <a:gd name="T43" fmla="*/ 14 h 29"/>
                <a:gd name="T44" fmla="*/ 7 w 16"/>
                <a:gd name="T45" fmla="*/ 16 h 29"/>
                <a:gd name="T46" fmla="*/ 5 w 16"/>
                <a:gd name="T47" fmla="*/ 17 h 29"/>
                <a:gd name="T48" fmla="*/ 5 w 16"/>
                <a:gd name="T49" fmla="*/ 17 h 29"/>
                <a:gd name="T50" fmla="*/ 5 w 16"/>
                <a:gd name="T51" fmla="*/ 17 h 29"/>
                <a:gd name="T52" fmla="*/ 5 w 16"/>
                <a:gd name="T53" fmla="*/ 17 h 29"/>
                <a:gd name="T54" fmla="*/ 4 w 16"/>
                <a:gd name="T55" fmla="*/ 21 h 29"/>
                <a:gd name="T56" fmla="*/ 4 w 16"/>
                <a:gd name="T57" fmla="*/ 21 h 29"/>
                <a:gd name="T58" fmla="*/ 4 w 16"/>
                <a:gd name="T59" fmla="*/ 22 h 29"/>
                <a:gd name="T60" fmla="*/ 2 w 16"/>
                <a:gd name="T61" fmla="*/ 22 h 29"/>
                <a:gd name="T62" fmla="*/ 2 w 16"/>
                <a:gd name="T63" fmla="*/ 25 h 29"/>
                <a:gd name="T64" fmla="*/ 0 w 16"/>
                <a:gd name="T65" fmla="*/ 27 h 29"/>
                <a:gd name="T66" fmla="*/ 0 w 16"/>
                <a:gd name="T67" fmla="*/ 27 h 29"/>
                <a:gd name="T68" fmla="*/ 0 w 16"/>
                <a:gd name="T69" fmla="*/ 29 h 29"/>
                <a:gd name="T70" fmla="*/ 16 w 16"/>
                <a:gd name="T71" fmla="*/ 29 h 29"/>
                <a:gd name="T72" fmla="*/ 16 w 16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" h="29">
                  <a:moveTo>
                    <a:pt x="16" y="0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16" y="2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4" name="Freeform 31"/>
            <p:cNvSpPr>
              <a:spLocks/>
            </p:cNvSpPr>
            <p:nvPr/>
          </p:nvSpPr>
          <p:spPr bwMode="auto">
            <a:xfrm>
              <a:off x="2570" y="1718"/>
              <a:ext cx="60" cy="66"/>
            </a:xfrm>
            <a:custGeom>
              <a:avLst/>
              <a:gdLst>
                <a:gd name="T0" fmla="*/ 24 w 60"/>
                <a:gd name="T1" fmla="*/ 1 h 66"/>
                <a:gd name="T2" fmla="*/ 24 w 60"/>
                <a:gd name="T3" fmla="*/ 1 h 66"/>
                <a:gd name="T4" fmla="*/ 24 w 60"/>
                <a:gd name="T5" fmla="*/ 3 h 66"/>
                <a:gd name="T6" fmla="*/ 22 w 60"/>
                <a:gd name="T7" fmla="*/ 4 h 66"/>
                <a:gd name="T8" fmla="*/ 22 w 60"/>
                <a:gd name="T9" fmla="*/ 6 h 66"/>
                <a:gd name="T10" fmla="*/ 22 w 60"/>
                <a:gd name="T11" fmla="*/ 8 h 66"/>
                <a:gd name="T12" fmla="*/ 21 w 60"/>
                <a:gd name="T13" fmla="*/ 9 h 66"/>
                <a:gd name="T14" fmla="*/ 21 w 60"/>
                <a:gd name="T15" fmla="*/ 11 h 66"/>
                <a:gd name="T16" fmla="*/ 21 w 60"/>
                <a:gd name="T17" fmla="*/ 12 h 66"/>
                <a:gd name="T18" fmla="*/ 19 w 60"/>
                <a:gd name="T19" fmla="*/ 14 h 66"/>
                <a:gd name="T20" fmla="*/ 19 w 60"/>
                <a:gd name="T21" fmla="*/ 14 h 66"/>
                <a:gd name="T22" fmla="*/ 19 w 60"/>
                <a:gd name="T23" fmla="*/ 17 h 66"/>
                <a:gd name="T24" fmla="*/ 17 w 60"/>
                <a:gd name="T25" fmla="*/ 19 h 66"/>
                <a:gd name="T26" fmla="*/ 17 w 60"/>
                <a:gd name="T27" fmla="*/ 20 h 66"/>
                <a:gd name="T28" fmla="*/ 16 w 60"/>
                <a:gd name="T29" fmla="*/ 22 h 66"/>
                <a:gd name="T30" fmla="*/ 16 w 60"/>
                <a:gd name="T31" fmla="*/ 23 h 66"/>
                <a:gd name="T32" fmla="*/ 16 w 60"/>
                <a:gd name="T33" fmla="*/ 23 h 66"/>
                <a:gd name="T34" fmla="*/ 16 w 60"/>
                <a:gd name="T35" fmla="*/ 27 h 66"/>
                <a:gd name="T36" fmla="*/ 14 w 60"/>
                <a:gd name="T37" fmla="*/ 27 h 66"/>
                <a:gd name="T38" fmla="*/ 14 w 60"/>
                <a:gd name="T39" fmla="*/ 30 h 66"/>
                <a:gd name="T40" fmla="*/ 14 w 60"/>
                <a:gd name="T41" fmla="*/ 30 h 66"/>
                <a:gd name="T42" fmla="*/ 13 w 60"/>
                <a:gd name="T43" fmla="*/ 31 h 66"/>
                <a:gd name="T44" fmla="*/ 13 w 60"/>
                <a:gd name="T45" fmla="*/ 33 h 66"/>
                <a:gd name="T46" fmla="*/ 13 w 60"/>
                <a:gd name="T47" fmla="*/ 35 h 66"/>
                <a:gd name="T48" fmla="*/ 11 w 60"/>
                <a:gd name="T49" fmla="*/ 36 h 66"/>
                <a:gd name="T50" fmla="*/ 11 w 60"/>
                <a:gd name="T51" fmla="*/ 38 h 66"/>
                <a:gd name="T52" fmla="*/ 10 w 60"/>
                <a:gd name="T53" fmla="*/ 39 h 66"/>
                <a:gd name="T54" fmla="*/ 10 w 60"/>
                <a:gd name="T55" fmla="*/ 41 h 66"/>
                <a:gd name="T56" fmla="*/ 10 w 60"/>
                <a:gd name="T57" fmla="*/ 43 h 66"/>
                <a:gd name="T58" fmla="*/ 10 w 60"/>
                <a:gd name="T59" fmla="*/ 44 h 66"/>
                <a:gd name="T60" fmla="*/ 8 w 60"/>
                <a:gd name="T61" fmla="*/ 46 h 66"/>
                <a:gd name="T62" fmla="*/ 6 w 60"/>
                <a:gd name="T63" fmla="*/ 50 h 66"/>
                <a:gd name="T64" fmla="*/ 6 w 60"/>
                <a:gd name="T65" fmla="*/ 52 h 66"/>
                <a:gd name="T66" fmla="*/ 6 w 60"/>
                <a:gd name="T67" fmla="*/ 52 h 66"/>
                <a:gd name="T68" fmla="*/ 5 w 60"/>
                <a:gd name="T69" fmla="*/ 55 h 66"/>
                <a:gd name="T70" fmla="*/ 5 w 60"/>
                <a:gd name="T71" fmla="*/ 55 h 66"/>
                <a:gd name="T72" fmla="*/ 3 w 60"/>
                <a:gd name="T73" fmla="*/ 58 h 66"/>
                <a:gd name="T74" fmla="*/ 3 w 60"/>
                <a:gd name="T75" fmla="*/ 58 h 66"/>
                <a:gd name="T76" fmla="*/ 3 w 60"/>
                <a:gd name="T77" fmla="*/ 60 h 66"/>
                <a:gd name="T78" fmla="*/ 2 w 60"/>
                <a:gd name="T79" fmla="*/ 63 h 66"/>
                <a:gd name="T80" fmla="*/ 2 w 60"/>
                <a:gd name="T81" fmla="*/ 63 h 66"/>
                <a:gd name="T82" fmla="*/ 2 w 60"/>
                <a:gd name="T83" fmla="*/ 66 h 66"/>
                <a:gd name="T84" fmla="*/ 0 w 60"/>
                <a:gd name="T85" fmla="*/ 66 h 66"/>
                <a:gd name="T86" fmla="*/ 60 w 60"/>
                <a:gd name="T8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" h="66">
                  <a:moveTo>
                    <a:pt x="25" y="0"/>
                  </a:move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5"/>
                  </a:lnTo>
                  <a:lnTo>
                    <a:pt x="16" y="27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10" y="41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4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6" y="49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54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5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60" y="66"/>
                  </a:lnTo>
                  <a:lnTo>
                    <a:pt x="6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5" name="Freeform 32"/>
            <p:cNvSpPr>
              <a:spLocks/>
            </p:cNvSpPr>
            <p:nvPr/>
          </p:nvSpPr>
          <p:spPr bwMode="auto">
            <a:xfrm>
              <a:off x="2803" y="1314"/>
              <a:ext cx="154" cy="308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8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6" name="Freeform 33"/>
            <p:cNvSpPr>
              <a:spLocks/>
            </p:cNvSpPr>
            <p:nvPr/>
          </p:nvSpPr>
          <p:spPr bwMode="auto">
            <a:xfrm>
              <a:off x="2803" y="1425"/>
              <a:ext cx="154" cy="107"/>
            </a:xfrm>
            <a:custGeom>
              <a:avLst/>
              <a:gdLst>
                <a:gd name="T0" fmla="*/ 154 w 154"/>
                <a:gd name="T1" fmla="*/ 29 h 107"/>
                <a:gd name="T2" fmla="*/ 154 w 154"/>
                <a:gd name="T3" fmla="*/ 0 h 107"/>
                <a:gd name="T4" fmla="*/ 0 w 154"/>
                <a:gd name="T5" fmla="*/ 0 h 107"/>
                <a:gd name="T6" fmla="*/ 0 w 154"/>
                <a:gd name="T7" fmla="*/ 107 h 107"/>
                <a:gd name="T8" fmla="*/ 154 w 154"/>
                <a:gd name="T9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7">
                  <a:moveTo>
                    <a:pt x="154" y="29"/>
                  </a:moveTo>
                  <a:lnTo>
                    <a:pt x="154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154" y="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7" name="Freeform 34"/>
            <p:cNvSpPr>
              <a:spLocks/>
            </p:cNvSpPr>
            <p:nvPr/>
          </p:nvSpPr>
          <p:spPr bwMode="auto">
            <a:xfrm>
              <a:off x="2553" y="1030"/>
              <a:ext cx="655" cy="432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F7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8" name="Freeform 35"/>
            <p:cNvSpPr>
              <a:spLocks/>
            </p:cNvSpPr>
            <p:nvPr/>
          </p:nvSpPr>
          <p:spPr bwMode="auto">
            <a:xfrm>
              <a:off x="2646" y="951"/>
              <a:ext cx="468" cy="351"/>
            </a:xfrm>
            <a:custGeom>
              <a:avLst/>
              <a:gdLst>
                <a:gd name="T0" fmla="*/ 145 w 295"/>
                <a:gd name="T1" fmla="*/ 83 h 221"/>
                <a:gd name="T2" fmla="*/ 255 w 295"/>
                <a:gd name="T3" fmla="*/ 166 h 221"/>
                <a:gd name="T4" fmla="*/ 280 w 295"/>
                <a:gd name="T5" fmla="*/ 169 h 221"/>
                <a:gd name="T6" fmla="*/ 151 w 295"/>
                <a:gd name="T7" fmla="*/ 0 h 221"/>
                <a:gd name="T8" fmla="*/ 15 w 295"/>
                <a:gd name="T9" fmla="*/ 164 h 221"/>
                <a:gd name="T10" fmla="*/ 39 w 295"/>
                <a:gd name="T11" fmla="*/ 164 h 221"/>
                <a:gd name="T12" fmla="*/ 145 w 295"/>
                <a:gd name="T13" fmla="*/ 8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1">
                  <a:moveTo>
                    <a:pt x="145" y="83"/>
                  </a:moveTo>
                  <a:cubicBezTo>
                    <a:pt x="215" y="83"/>
                    <a:pt x="251" y="123"/>
                    <a:pt x="255" y="166"/>
                  </a:cubicBezTo>
                  <a:cubicBezTo>
                    <a:pt x="258" y="209"/>
                    <a:pt x="265" y="201"/>
                    <a:pt x="280" y="169"/>
                  </a:cubicBezTo>
                  <a:cubicBezTo>
                    <a:pt x="295" y="137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1"/>
                    <a:pt x="30" y="208"/>
                    <a:pt x="39" y="164"/>
                  </a:cubicBezTo>
                  <a:cubicBezTo>
                    <a:pt x="49" y="120"/>
                    <a:pt x="69" y="85"/>
                    <a:pt x="145" y="83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9" name="Freeform 36"/>
            <p:cNvSpPr>
              <a:spLocks/>
            </p:cNvSpPr>
            <p:nvPr/>
          </p:nvSpPr>
          <p:spPr bwMode="auto">
            <a:xfrm>
              <a:off x="2675" y="882"/>
              <a:ext cx="411" cy="367"/>
            </a:xfrm>
            <a:custGeom>
              <a:avLst/>
              <a:gdLst>
                <a:gd name="T0" fmla="*/ 241 w 259"/>
                <a:gd name="T1" fmla="*/ 83 h 231"/>
                <a:gd name="T2" fmla="*/ 254 w 259"/>
                <a:gd name="T3" fmla="*/ 175 h 231"/>
                <a:gd name="T4" fmla="*/ 200 w 259"/>
                <a:gd name="T5" fmla="*/ 231 h 231"/>
                <a:gd name="T6" fmla="*/ 59 w 259"/>
                <a:gd name="T7" fmla="*/ 231 h 231"/>
                <a:gd name="T8" fmla="*/ 5 w 259"/>
                <a:gd name="T9" fmla="*/ 175 h 231"/>
                <a:gd name="T10" fmla="*/ 18 w 259"/>
                <a:gd name="T11" fmla="*/ 83 h 231"/>
                <a:gd name="T12" fmla="*/ 241 w 259"/>
                <a:gd name="T13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231">
                  <a:moveTo>
                    <a:pt x="241" y="83"/>
                  </a:moveTo>
                  <a:cubicBezTo>
                    <a:pt x="254" y="175"/>
                    <a:pt x="254" y="175"/>
                    <a:pt x="254" y="175"/>
                  </a:cubicBezTo>
                  <a:cubicBezTo>
                    <a:pt x="259" y="208"/>
                    <a:pt x="220" y="231"/>
                    <a:pt x="200" y="231"/>
                  </a:cubicBezTo>
                  <a:cubicBezTo>
                    <a:pt x="59" y="231"/>
                    <a:pt x="59" y="231"/>
                    <a:pt x="59" y="231"/>
                  </a:cubicBezTo>
                  <a:cubicBezTo>
                    <a:pt x="40" y="231"/>
                    <a:pt x="0" y="208"/>
                    <a:pt x="5" y="175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29" y="0"/>
                    <a:pt x="230" y="0"/>
                    <a:pt x="241" y="83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0" name="Oval 37"/>
            <p:cNvSpPr>
              <a:spLocks noChangeArrowheads="1"/>
            </p:cNvSpPr>
            <p:nvPr/>
          </p:nvSpPr>
          <p:spPr bwMode="auto">
            <a:xfrm>
              <a:off x="2597" y="1060"/>
              <a:ext cx="567" cy="207"/>
            </a:xfrm>
            <a:prstGeom prst="ellipse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1" name="Freeform 38"/>
            <p:cNvSpPr>
              <a:spLocks/>
            </p:cNvSpPr>
            <p:nvPr/>
          </p:nvSpPr>
          <p:spPr bwMode="auto">
            <a:xfrm>
              <a:off x="2692" y="1082"/>
              <a:ext cx="373" cy="359"/>
            </a:xfrm>
            <a:custGeom>
              <a:avLst/>
              <a:gdLst>
                <a:gd name="T0" fmla="*/ 119 w 235"/>
                <a:gd name="T1" fmla="*/ 0 h 226"/>
                <a:gd name="T2" fmla="*/ 227 w 235"/>
                <a:gd name="T3" fmla="*/ 128 h 226"/>
                <a:gd name="T4" fmla="*/ 119 w 235"/>
                <a:gd name="T5" fmla="*/ 226 h 226"/>
                <a:gd name="T6" fmla="*/ 10 w 235"/>
                <a:gd name="T7" fmla="*/ 132 h 226"/>
                <a:gd name="T8" fmla="*/ 119 w 235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26">
                  <a:moveTo>
                    <a:pt x="119" y="0"/>
                  </a:moveTo>
                  <a:cubicBezTo>
                    <a:pt x="209" y="0"/>
                    <a:pt x="235" y="69"/>
                    <a:pt x="227" y="128"/>
                  </a:cubicBezTo>
                  <a:cubicBezTo>
                    <a:pt x="220" y="189"/>
                    <a:pt x="178" y="226"/>
                    <a:pt x="119" y="226"/>
                  </a:cubicBezTo>
                  <a:cubicBezTo>
                    <a:pt x="61" y="226"/>
                    <a:pt x="20" y="190"/>
                    <a:pt x="10" y="132"/>
                  </a:cubicBezTo>
                  <a:cubicBezTo>
                    <a:pt x="0" y="71"/>
                    <a:pt x="25" y="0"/>
                    <a:pt x="11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2" name="Freeform 39"/>
            <p:cNvSpPr>
              <a:spLocks/>
            </p:cNvSpPr>
            <p:nvPr/>
          </p:nvSpPr>
          <p:spPr bwMode="auto">
            <a:xfrm>
              <a:off x="2881" y="1094"/>
              <a:ext cx="229" cy="368"/>
            </a:xfrm>
            <a:custGeom>
              <a:avLst/>
              <a:gdLst>
                <a:gd name="T0" fmla="*/ 120 w 144"/>
                <a:gd name="T1" fmla="*/ 34 h 232"/>
                <a:gd name="T2" fmla="*/ 0 w 144"/>
                <a:gd name="T3" fmla="*/ 232 h 232"/>
                <a:gd name="T4" fmla="*/ 0 w 144"/>
                <a:gd name="T5" fmla="*/ 3 h 232"/>
                <a:gd name="T6" fmla="*/ 82 w 144"/>
                <a:gd name="T7" fmla="*/ 13 h 232"/>
                <a:gd name="T8" fmla="*/ 120 w 144"/>
                <a:gd name="T9" fmla="*/ 3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32">
                  <a:moveTo>
                    <a:pt x="120" y="34"/>
                  </a:moveTo>
                  <a:cubicBezTo>
                    <a:pt x="144" y="115"/>
                    <a:pt x="80" y="232"/>
                    <a:pt x="0" y="2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0"/>
                    <a:pt x="64" y="2"/>
                    <a:pt x="82" y="13"/>
                  </a:cubicBezTo>
                  <a:cubicBezTo>
                    <a:pt x="95" y="21"/>
                    <a:pt x="109" y="29"/>
                    <a:pt x="12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3" name="Freeform 40"/>
            <p:cNvSpPr>
              <a:spLocks/>
            </p:cNvSpPr>
            <p:nvPr/>
          </p:nvSpPr>
          <p:spPr bwMode="auto">
            <a:xfrm>
              <a:off x="2756" y="917"/>
              <a:ext cx="250" cy="140"/>
            </a:xfrm>
            <a:custGeom>
              <a:avLst/>
              <a:gdLst>
                <a:gd name="T0" fmla="*/ 0 w 158"/>
                <a:gd name="T1" fmla="*/ 88 h 88"/>
                <a:gd name="T2" fmla="*/ 80 w 158"/>
                <a:gd name="T3" fmla="*/ 1 h 88"/>
                <a:gd name="T4" fmla="*/ 158 w 158"/>
                <a:gd name="T5" fmla="*/ 83 h 88"/>
                <a:gd name="T6" fmla="*/ 89 w 158"/>
                <a:gd name="T7" fmla="*/ 77 h 88"/>
                <a:gd name="T8" fmla="*/ 0 w 158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8">
                  <a:moveTo>
                    <a:pt x="0" y="88"/>
                  </a:moveTo>
                  <a:cubicBezTo>
                    <a:pt x="22" y="48"/>
                    <a:pt x="46" y="0"/>
                    <a:pt x="80" y="1"/>
                  </a:cubicBezTo>
                  <a:cubicBezTo>
                    <a:pt x="113" y="0"/>
                    <a:pt x="136" y="44"/>
                    <a:pt x="158" y="83"/>
                  </a:cubicBezTo>
                  <a:cubicBezTo>
                    <a:pt x="136" y="80"/>
                    <a:pt x="113" y="77"/>
                    <a:pt x="89" y="77"/>
                  </a:cubicBezTo>
                  <a:cubicBezTo>
                    <a:pt x="57" y="77"/>
                    <a:pt x="26" y="81"/>
                    <a:pt x="0" y="88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4" name="Freeform 41"/>
            <p:cNvSpPr>
              <a:spLocks/>
            </p:cNvSpPr>
            <p:nvPr/>
          </p:nvSpPr>
          <p:spPr bwMode="auto">
            <a:xfrm>
              <a:off x="2651" y="1074"/>
              <a:ext cx="440" cy="205"/>
            </a:xfrm>
            <a:custGeom>
              <a:avLst/>
              <a:gdLst>
                <a:gd name="T0" fmla="*/ 246 w 277"/>
                <a:gd name="T1" fmla="*/ 79 h 129"/>
                <a:gd name="T2" fmla="*/ 213 w 277"/>
                <a:gd name="T3" fmla="*/ 25 h 129"/>
                <a:gd name="T4" fmla="*/ 94 w 277"/>
                <a:gd name="T5" fmla="*/ 50 h 129"/>
                <a:gd name="T6" fmla="*/ 45 w 277"/>
                <a:gd name="T7" fmla="*/ 115 h 129"/>
                <a:gd name="T8" fmla="*/ 39 w 277"/>
                <a:gd name="T9" fmla="*/ 128 h 129"/>
                <a:gd name="T10" fmla="*/ 15 w 277"/>
                <a:gd name="T11" fmla="*/ 84 h 129"/>
                <a:gd name="T12" fmla="*/ 12 w 277"/>
                <a:gd name="T13" fmla="*/ 39 h 129"/>
                <a:gd name="T14" fmla="*/ 140 w 277"/>
                <a:gd name="T15" fmla="*/ 2 h 129"/>
                <a:gd name="T16" fmla="*/ 253 w 277"/>
                <a:gd name="T17" fmla="*/ 28 h 129"/>
                <a:gd name="T18" fmla="*/ 269 w 277"/>
                <a:gd name="T19" fmla="*/ 91 h 129"/>
                <a:gd name="T20" fmla="*/ 247 w 277"/>
                <a:gd name="T21" fmla="*/ 122 h 129"/>
                <a:gd name="T22" fmla="*/ 246 w 277"/>
                <a:gd name="T23" fmla="*/ 7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129">
                  <a:moveTo>
                    <a:pt x="246" y="79"/>
                  </a:moveTo>
                  <a:cubicBezTo>
                    <a:pt x="246" y="56"/>
                    <a:pt x="227" y="32"/>
                    <a:pt x="213" y="25"/>
                  </a:cubicBezTo>
                  <a:cubicBezTo>
                    <a:pt x="199" y="18"/>
                    <a:pt x="130" y="27"/>
                    <a:pt x="94" y="50"/>
                  </a:cubicBezTo>
                  <a:cubicBezTo>
                    <a:pt x="55" y="74"/>
                    <a:pt x="48" y="93"/>
                    <a:pt x="45" y="115"/>
                  </a:cubicBezTo>
                  <a:cubicBezTo>
                    <a:pt x="45" y="122"/>
                    <a:pt x="43" y="129"/>
                    <a:pt x="39" y="128"/>
                  </a:cubicBezTo>
                  <a:cubicBezTo>
                    <a:pt x="27" y="124"/>
                    <a:pt x="25" y="90"/>
                    <a:pt x="15" y="84"/>
                  </a:cubicBezTo>
                  <a:cubicBezTo>
                    <a:pt x="0" y="75"/>
                    <a:pt x="7" y="61"/>
                    <a:pt x="12" y="39"/>
                  </a:cubicBezTo>
                  <a:cubicBezTo>
                    <a:pt x="18" y="16"/>
                    <a:pt x="85" y="4"/>
                    <a:pt x="140" y="2"/>
                  </a:cubicBezTo>
                  <a:cubicBezTo>
                    <a:pt x="195" y="0"/>
                    <a:pt x="236" y="13"/>
                    <a:pt x="253" y="28"/>
                  </a:cubicBezTo>
                  <a:cubicBezTo>
                    <a:pt x="270" y="44"/>
                    <a:pt x="277" y="69"/>
                    <a:pt x="269" y="91"/>
                  </a:cubicBezTo>
                  <a:cubicBezTo>
                    <a:pt x="264" y="106"/>
                    <a:pt x="258" y="125"/>
                    <a:pt x="247" y="122"/>
                  </a:cubicBezTo>
                  <a:cubicBezTo>
                    <a:pt x="242" y="120"/>
                    <a:pt x="247" y="92"/>
                    <a:pt x="246" y="7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5" name="Freeform 42"/>
            <p:cNvSpPr>
              <a:spLocks/>
            </p:cNvSpPr>
            <p:nvPr/>
          </p:nvSpPr>
          <p:spPr bwMode="auto">
            <a:xfrm>
              <a:off x="3052" y="1176"/>
              <a:ext cx="56" cy="105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3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3"/>
                    <a:pt x="18" y="66"/>
                    <a:pt x="10" y="65"/>
                  </a:cubicBezTo>
                  <a:cubicBezTo>
                    <a:pt x="3" y="63"/>
                    <a:pt x="0" y="47"/>
                    <a:pt x="3" y="30"/>
                  </a:cubicBezTo>
                  <a:cubicBezTo>
                    <a:pt x="7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6" name="Freeform 43"/>
            <p:cNvSpPr>
              <a:spLocks/>
            </p:cNvSpPr>
            <p:nvPr/>
          </p:nvSpPr>
          <p:spPr bwMode="auto">
            <a:xfrm>
              <a:off x="2654" y="1176"/>
              <a:ext cx="56" cy="105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7" y="53"/>
                    <a:pt x="17" y="66"/>
                    <a:pt x="24" y="65"/>
                  </a:cubicBezTo>
                  <a:cubicBezTo>
                    <a:pt x="32" y="63"/>
                    <a:pt x="35" y="47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7" name="Freeform 44"/>
            <p:cNvSpPr>
              <a:spLocks/>
            </p:cNvSpPr>
            <p:nvPr/>
          </p:nvSpPr>
          <p:spPr bwMode="auto">
            <a:xfrm>
              <a:off x="2653" y="1551"/>
              <a:ext cx="128" cy="313"/>
            </a:xfrm>
            <a:custGeom>
              <a:avLst/>
              <a:gdLst>
                <a:gd name="T0" fmla="*/ 53 w 81"/>
                <a:gd name="T1" fmla="*/ 0 h 197"/>
                <a:gd name="T2" fmla="*/ 2 w 81"/>
                <a:gd name="T3" fmla="*/ 33 h 197"/>
                <a:gd name="T4" fmla="*/ 33 w 81"/>
                <a:gd name="T5" fmla="*/ 161 h 197"/>
                <a:gd name="T6" fmla="*/ 48 w 81"/>
                <a:gd name="T7" fmla="*/ 127 h 197"/>
                <a:gd name="T8" fmla="*/ 69 w 81"/>
                <a:gd name="T9" fmla="*/ 135 h 197"/>
                <a:gd name="T10" fmla="*/ 53 w 81"/>
                <a:gd name="T1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97">
                  <a:moveTo>
                    <a:pt x="53" y="0"/>
                  </a:moveTo>
                  <a:cubicBezTo>
                    <a:pt x="12" y="0"/>
                    <a:pt x="4" y="6"/>
                    <a:pt x="2" y="33"/>
                  </a:cubicBezTo>
                  <a:cubicBezTo>
                    <a:pt x="0" y="60"/>
                    <a:pt x="7" y="125"/>
                    <a:pt x="33" y="161"/>
                  </a:cubicBezTo>
                  <a:cubicBezTo>
                    <a:pt x="58" y="197"/>
                    <a:pt x="45" y="156"/>
                    <a:pt x="48" y="127"/>
                  </a:cubicBezTo>
                  <a:cubicBezTo>
                    <a:pt x="52" y="98"/>
                    <a:pt x="57" y="168"/>
                    <a:pt x="69" y="135"/>
                  </a:cubicBezTo>
                  <a:cubicBezTo>
                    <a:pt x="81" y="103"/>
                    <a:pt x="65" y="81"/>
                    <a:pt x="53" y="0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8" name="Freeform 45"/>
            <p:cNvSpPr>
              <a:spLocks/>
            </p:cNvSpPr>
            <p:nvPr/>
          </p:nvSpPr>
          <p:spPr bwMode="auto">
            <a:xfrm>
              <a:off x="2973" y="1537"/>
              <a:ext cx="154" cy="341"/>
            </a:xfrm>
            <a:custGeom>
              <a:avLst/>
              <a:gdLst>
                <a:gd name="T0" fmla="*/ 55 w 97"/>
                <a:gd name="T1" fmla="*/ 22 h 215"/>
                <a:gd name="T2" fmla="*/ 81 w 97"/>
                <a:gd name="T3" fmla="*/ 61 h 215"/>
                <a:gd name="T4" fmla="*/ 54 w 97"/>
                <a:gd name="T5" fmla="*/ 173 h 215"/>
                <a:gd name="T6" fmla="*/ 41 w 97"/>
                <a:gd name="T7" fmla="*/ 195 h 215"/>
                <a:gd name="T8" fmla="*/ 21 w 97"/>
                <a:gd name="T9" fmla="*/ 146 h 215"/>
                <a:gd name="T10" fmla="*/ 3 w 97"/>
                <a:gd name="T11" fmla="*/ 148 h 215"/>
                <a:gd name="T12" fmla="*/ 55 w 97"/>
                <a:gd name="T13" fmla="*/ 2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15">
                  <a:moveTo>
                    <a:pt x="55" y="22"/>
                  </a:moveTo>
                  <a:cubicBezTo>
                    <a:pt x="74" y="22"/>
                    <a:pt x="97" y="34"/>
                    <a:pt x="81" y="61"/>
                  </a:cubicBezTo>
                  <a:cubicBezTo>
                    <a:pt x="64" y="87"/>
                    <a:pt x="55" y="147"/>
                    <a:pt x="54" y="173"/>
                  </a:cubicBezTo>
                  <a:cubicBezTo>
                    <a:pt x="53" y="198"/>
                    <a:pt x="41" y="215"/>
                    <a:pt x="41" y="195"/>
                  </a:cubicBezTo>
                  <a:cubicBezTo>
                    <a:pt x="41" y="174"/>
                    <a:pt x="26" y="125"/>
                    <a:pt x="21" y="146"/>
                  </a:cubicBezTo>
                  <a:cubicBezTo>
                    <a:pt x="17" y="167"/>
                    <a:pt x="0" y="188"/>
                    <a:pt x="3" y="148"/>
                  </a:cubicBezTo>
                  <a:cubicBezTo>
                    <a:pt x="5" y="109"/>
                    <a:pt x="14" y="0"/>
                    <a:pt x="55" y="22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9" name="Freeform 46"/>
            <p:cNvSpPr>
              <a:spLocks/>
            </p:cNvSpPr>
            <p:nvPr/>
          </p:nvSpPr>
          <p:spPr bwMode="auto">
            <a:xfrm>
              <a:off x="2703" y="1481"/>
              <a:ext cx="376" cy="243"/>
            </a:xfrm>
            <a:custGeom>
              <a:avLst/>
              <a:gdLst>
                <a:gd name="T0" fmla="*/ 223 w 237"/>
                <a:gd name="T1" fmla="*/ 62 h 153"/>
                <a:gd name="T2" fmla="*/ 8 w 237"/>
                <a:gd name="T3" fmla="*/ 61 h 153"/>
                <a:gd name="T4" fmla="*/ 23 w 237"/>
                <a:gd name="T5" fmla="*/ 30 h 153"/>
                <a:gd name="T6" fmla="*/ 61 w 237"/>
                <a:gd name="T7" fmla="*/ 10 h 153"/>
                <a:gd name="T8" fmla="*/ 163 w 237"/>
                <a:gd name="T9" fmla="*/ 5 h 153"/>
                <a:gd name="T10" fmla="*/ 193 w 237"/>
                <a:gd name="T11" fmla="*/ 33 h 153"/>
                <a:gd name="T12" fmla="*/ 223 w 237"/>
                <a:gd name="T13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53">
                  <a:moveTo>
                    <a:pt x="223" y="62"/>
                  </a:moveTo>
                  <a:cubicBezTo>
                    <a:pt x="187" y="101"/>
                    <a:pt x="79" y="153"/>
                    <a:pt x="8" y="61"/>
                  </a:cubicBezTo>
                  <a:cubicBezTo>
                    <a:pt x="0" y="37"/>
                    <a:pt x="2" y="24"/>
                    <a:pt x="23" y="30"/>
                  </a:cubicBezTo>
                  <a:cubicBezTo>
                    <a:pt x="21" y="8"/>
                    <a:pt x="41" y="0"/>
                    <a:pt x="61" y="10"/>
                  </a:cubicBezTo>
                  <a:cubicBezTo>
                    <a:pt x="89" y="40"/>
                    <a:pt x="151" y="24"/>
                    <a:pt x="163" y="5"/>
                  </a:cubicBezTo>
                  <a:cubicBezTo>
                    <a:pt x="181" y="0"/>
                    <a:pt x="193" y="8"/>
                    <a:pt x="193" y="33"/>
                  </a:cubicBezTo>
                  <a:cubicBezTo>
                    <a:pt x="230" y="15"/>
                    <a:pt x="237" y="43"/>
                    <a:pt x="223" y="62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0" name="Freeform 47"/>
            <p:cNvSpPr>
              <a:spLocks noEditPoints="1"/>
            </p:cNvSpPr>
            <p:nvPr/>
          </p:nvSpPr>
          <p:spPr bwMode="auto">
            <a:xfrm>
              <a:off x="2681" y="1533"/>
              <a:ext cx="386" cy="210"/>
            </a:xfrm>
            <a:custGeom>
              <a:avLst/>
              <a:gdLst>
                <a:gd name="T0" fmla="*/ 223 w 243"/>
                <a:gd name="T1" fmla="*/ 75 h 132"/>
                <a:gd name="T2" fmla="*/ 223 w 243"/>
                <a:gd name="T3" fmla="*/ 61 h 132"/>
                <a:gd name="T4" fmla="*/ 243 w 243"/>
                <a:gd name="T5" fmla="*/ 38 h 132"/>
                <a:gd name="T6" fmla="*/ 223 w 243"/>
                <a:gd name="T7" fmla="*/ 75 h 132"/>
                <a:gd name="T8" fmla="*/ 223 w 243"/>
                <a:gd name="T9" fmla="*/ 49 h 132"/>
                <a:gd name="T10" fmla="*/ 240 w 243"/>
                <a:gd name="T11" fmla="*/ 26 h 132"/>
                <a:gd name="T12" fmla="*/ 240 w 243"/>
                <a:gd name="T13" fmla="*/ 26 h 132"/>
                <a:gd name="T14" fmla="*/ 223 w 243"/>
                <a:gd name="T15" fmla="*/ 43 h 132"/>
                <a:gd name="T16" fmla="*/ 223 w 243"/>
                <a:gd name="T17" fmla="*/ 49 h 132"/>
                <a:gd name="T18" fmla="*/ 223 w 243"/>
                <a:gd name="T19" fmla="*/ 43 h 132"/>
                <a:gd name="T20" fmla="*/ 223 w 243"/>
                <a:gd name="T21" fmla="*/ 49 h 132"/>
                <a:gd name="T22" fmla="*/ 203 w 243"/>
                <a:gd name="T23" fmla="*/ 56 h 132"/>
                <a:gd name="T24" fmla="*/ 203 w 243"/>
                <a:gd name="T25" fmla="*/ 55 h 132"/>
                <a:gd name="T26" fmla="*/ 223 w 243"/>
                <a:gd name="T27" fmla="*/ 43 h 132"/>
                <a:gd name="T28" fmla="*/ 223 w 243"/>
                <a:gd name="T29" fmla="*/ 61 h 132"/>
                <a:gd name="T30" fmla="*/ 223 w 243"/>
                <a:gd name="T31" fmla="*/ 75 h 132"/>
                <a:gd name="T32" fmla="*/ 207 w 243"/>
                <a:gd name="T33" fmla="*/ 132 h 132"/>
                <a:gd name="T34" fmla="*/ 223 w 243"/>
                <a:gd name="T35" fmla="*/ 61 h 132"/>
                <a:gd name="T36" fmla="*/ 203 w 243"/>
                <a:gd name="T37" fmla="*/ 2 h 132"/>
                <a:gd name="T38" fmla="*/ 203 w 243"/>
                <a:gd name="T39" fmla="*/ 2 h 132"/>
                <a:gd name="T40" fmla="*/ 205 w 243"/>
                <a:gd name="T41" fmla="*/ 0 h 132"/>
                <a:gd name="T42" fmla="*/ 205 w 243"/>
                <a:gd name="T43" fmla="*/ 0 h 132"/>
                <a:gd name="T44" fmla="*/ 203 w 243"/>
                <a:gd name="T45" fmla="*/ 2 h 132"/>
                <a:gd name="T46" fmla="*/ 28 w 243"/>
                <a:gd name="T47" fmla="*/ 118 h 132"/>
                <a:gd name="T48" fmla="*/ 24 w 243"/>
                <a:gd name="T49" fmla="*/ 110 h 132"/>
                <a:gd name="T50" fmla="*/ 24 w 243"/>
                <a:gd name="T51" fmla="*/ 114 h 132"/>
                <a:gd name="T52" fmla="*/ 28 w 243"/>
                <a:gd name="T53" fmla="*/ 118 h 132"/>
                <a:gd name="T54" fmla="*/ 203 w 243"/>
                <a:gd name="T55" fmla="*/ 2 h 132"/>
                <a:gd name="T56" fmla="*/ 203 w 243"/>
                <a:gd name="T57" fmla="*/ 2 h 132"/>
                <a:gd name="T58" fmla="*/ 45 w 243"/>
                <a:gd name="T59" fmla="*/ 2 h 132"/>
                <a:gd name="T60" fmla="*/ 203 w 243"/>
                <a:gd name="T61" fmla="*/ 2 h 132"/>
                <a:gd name="T62" fmla="*/ 203 w 243"/>
                <a:gd name="T63" fmla="*/ 55 h 132"/>
                <a:gd name="T64" fmla="*/ 201 w 243"/>
                <a:gd name="T65" fmla="*/ 56 h 132"/>
                <a:gd name="T66" fmla="*/ 203 w 243"/>
                <a:gd name="T67" fmla="*/ 56 h 132"/>
                <a:gd name="T68" fmla="*/ 203 w 243"/>
                <a:gd name="T69" fmla="*/ 55 h 132"/>
                <a:gd name="T70" fmla="*/ 24 w 243"/>
                <a:gd name="T71" fmla="*/ 39 h 132"/>
                <a:gd name="T72" fmla="*/ 24 w 243"/>
                <a:gd name="T73" fmla="*/ 31 h 132"/>
                <a:gd name="T74" fmla="*/ 41 w 243"/>
                <a:gd name="T75" fmla="*/ 49 h 132"/>
                <a:gd name="T76" fmla="*/ 24 w 243"/>
                <a:gd name="T77" fmla="*/ 39 h 132"/>
                <a:gd name="T78" fmla="*/ 24 w 243"/>
                <a:gd name="T79" fmla="*/ 110 h 132"/>
                <a:gd name="T80" fmla="*/ 11 w 243"/>
                <a:gd name="T81" fmla="*/ 29 h 132"/>
                <a:gd name="T82" fmla="*/ 24 w 243"/>
                <a:gd name="T83" fmla="*/ 114 h 132"/>
                <a:gd name="T84" fmla="*/ 24 w 243"/>
                <a:gd name="T85" fmla="*/ 110 h 132"/>
                <a:gd name="T86" fmla="*/ 24 w 243"/>
                <a:gd name="T87" fmla="*/ 31 h 132"/>
                <a:gd name="T88" fmla="*/ 24 w 243"/>
                <a:gd name="T89" fmla="*/ 39 h 132"/>
                <a:gd name="T90" fmla="*/ 20 w 243"/>
                <a:gd name="T91" fmla="*/ 24 h 132"/>
                <a:gd name="T92" fmla="*/ 24 w 243"/>
                <a:gd name="T93" fmla="*/ 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3" h="132">
                  <a:moveTo>
                    <a:pt x="223" y="75"/>
                  </a:moveTo>
                  <a:cubicBezTo>
                    <a:pt x="223" y="61"/>
                    <a:pt x="223" y="61"/>
                    <a:pt x="223" y="61"/>
                  </a:cubicBezTo>
                  <a:cubicBezTo>
                    <a:pt x="230" y="49"/>
                    <a:pt x="237" y="39"/>
                    <a:pt x="243" y="38"/>
                  </a:cubicBezTo>
                  <a:cubicBezTo>
                    <a:pt x="239" y="41"/>
                    <a:pt x="230" y="56"/>
                    <a:pt x="223" y="75"/>
                  </a:cubicBezTo>
                  <a:close/>
                  <a:moveTo>
                    <a:pt x="223" y="49"/>
                  </a:moveTo>
                  <a:cubicBezTo>
                    <a:pt x="230" y="44"/>
                    <a:pt x="237" y="36"/>
                    <a:pt x="240" y="26"/>
                  </a:cubicBezTo>
                  <a:cubicBezTo>
                    <a:pt x="240" y="26"/>
                    <a:pt x="240" y="26"/>
                    <a:pt x="240" y="26"/>
                  </a:cubicBezTo>
                  <a:cubicBezTo>
                    <a:pt x="236" y="32"/>
                    <a:pt x="230" y="37"/>
                    <a:pt x="223" y="43"/>
                  </a:cubicBezTo>
                  <a:lnTo>
                    <a:pt x="223" y="49"/>
                  </a:lnTo>
                  <a:close/>
                  <a:moveTo>
                    <a:pt x="223" y="43"/>
                  </a:moveTo>
                  <a:cubicBezTo>
                    <a:pt x="223" y="49"/>
                    <a:pt x="223" y="49"/>
                    <a:pt x="223" y="49"/>
                  </a:cubicBezTo>
                  <a:cubicBezTo>
                    <a:pt x="216" y="54"/>
                    <a:pt x="209" y="57"/>
                    <a:pt x="203" y="56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8" y="52"/>
                    <a:pt x="216" y="48"/>
                    <a:pt x="223" y="43"/>
                  </a:cubicBezTo>
                  <a:close/>
                  <a:moveTo>
                    <a:pt x="223" y="61"/>
                  </a:moveTo>
                  <a:cubicBezTo>
                    <a:pt x="223" y="75"/>
                    <a:pt x="223" y="75"/>
                    <a:pt x="223" y="75"/>
                  </a:cubicBezTo>
                  <a:cubicBezTo>
                    <a:pt x="215" y="94"/>
                    <a:pt x="207" y="116"/>
                    <a:pt x="207" y="132"/>
                  </a:cubicBezTo>
                  <a:cubicBezTo>
                    <a:pt x="202" y="111"/>
                    <a:pt x="211" y="82"/>
                    <a:pt x="223" y="61"/>
                  </a:cubicBezTo>
                  <a:close/>
                  <a:moveTo>
                    <a:pt x="203" y="2"/>
                  </a:moveTo>
                  <a:cubicBezTo>
                    <a:pt x="203" y="2"/>
                    <a:pt x="203" y="2"/>
                    <a:pt x="203" y="2"/>
                  </a:cubicBezTo>
                  <a:cubicBezTo>
                    <a:pt x="204" y="1"/>
                    <a:pt x="205" y="1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1"/>
                    <a:pt x="204" y="2"/>
                    <a:pt x="203" y="2"/>
                  </a:cubicBezTo>
                  <a:close/>
                  <a:moveTo>
                    <a:pt x="28" y="118"/>
                  </a:moveTo>
                  <a:cubicBezTo>
                    <a:pt x="26" y="116"/>
                    <a:pt x="25" y="113"/>
                    <a:pt x="24" y="110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5" y="116"/>
                    <a:pt x="26" y="117"/>
                    <a:pt x="28" y="118"/>
                  </a:cubicBezTo>
                  <a:close/>
                  <a:moveTo>
                    <a:pt x="203" y="2"/>
                  </a:moveTo>
                  <a:cubicBezTo>
                    <a:pt x="203" y="2"/>
                    <a:pt x="203" y="2"/>
                    <a:pt x="203" y="2"/>
                  </a:cubicBezTo>
                  <a:cubicBezTo>
                    <a:pt x="173" y="32"/>
                    <a:pt x="105" y="63"/>
                    <a:pt x="45" y="2"/>
                  </a:cubicBezTo>
                  <a:cubicBezTo>
                    <a:pt x="106" y="52"/>
                    <a:pt x="174" y="24"/>
                    <a:pt x="203" y="2"/>
                  </a:cubicBezTo>
                  <a:close/>
                  <a:moveTo>
                    <a:pt x="203" y="55"/>
                  </a:moveTo>
                  <a:cubicBezTo>
                    <a:pt x="201" y="56"/>
                    <a:pt x="201" y="56"/>
                    <a:pt x="201" y="56"/>
                  </a:cubicBezTo>
                  <a:cubicBezTo>
                    <a:pt x="202" y="56"/>
                    <a:pt x="202" y="56"/>
                    <a:pt x="203" y="56"/>
                  </a:cubicBezTo>
                  <a:cubicBezTo>
                    <a:pt x="203" y="55"/>
                    <a:pt x="203" y="55"/>
                    <a:pt x="203" y="55"/>
                  </a:cubicBezTo>
                  <a:close/>
                  <a:moveTo>
                    <a:pt x="24" y="39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9" y="38"/>
                    <a:pt x="37" y="45"/>
                    <a:pt x="41" y="49"/>
                  </a:cubicBezTo>
                  <a:cubicBezTo>
                    <a:pt x="35" y="48"/>
                    <a:pt x="28" y="45"/>
                    <a:pt x="24" y="39"/>
                  </a:cubicBezTo>
                  <a:close/>
                  <a:moveTo>
                    <a:pt x="24" y="110"/>
                  </a:moveTo>
                  <a:cubicBezTo>
                    <a:pt x="13" y="83"/>
                    <a:pt x="7" y="35"/>
                    <a:pt x="11" y="29"/>
                  </a:cubicBezTo>
                  <a:cubicBezTo>
                    <a:pt x="0" y="37"/>
                    <a:pt x="3" y="90"/>
                    <a:pt x="24" y="114"/>
                  </a:cubicBezTo>
                  <a:cubicBezTo>
                    <a:pt x="24" y="110"/>
                    <a:pt x="24" y="110"/>
                    <a:pt x="24" y="110"/>
                  </a:cubicBezTo>
                  <a:close/>
                  <a:moveTo>
                    <a:pt x="24" y="31"/>
                  </a:moveTo>
                  <a:cubicBezTo>
                    <a:pt x="24" y="39"/>
                    <a:pt x="24" y="39"/>
                    <a:pt x="24" y="39"/>
                  </a:cubicBezTo>
                  <a:cubicBezTo>
                    <a:pt x="21" y="35"/>
                    <a:pt x="19" y="30"/>
                    <a:pt x="20" y="24"/>
                  </a:cubicBezTo>
                  <a:cubicBezTo>
                    <a:pt x="21" y="26"/>
                    <a:pt x="22" y="29"/>
                    <a:pt x="24" y="31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1" name="Freeform 48"/>
            <p:cNvSpPr>
              <a:spLocks/>
            </p:cNvSpPr>
            <p:nvPr/>
          </p:nvSpPr>
          <p:spPr bwMode="auto">
            <a:xfrm>
              <a:off x="2686" y="1190"/>
              <a:ext cx="389" cy="320"/>
            </a:xfrm>
            <a:custGeom>
              <a:avLst/>
              <a:gdLst>
                <a:gd name="T0" fmla="*/ 23 w 245"/>
                <a:gd name="T1" fmla="*/ 20 h 201"/>
                <a:gd name="T2" fmla="*/ 39 w 245"/>
                <a:gd name="T3" fmla="*/ 104 h 201"/>
                <a:gd name="T4" fmla="*/ 73 w 245"/>
                <a:gd name="T5" fmla="*/ 104 h 201"/>
                <a:gd name="T6" fmla="*/ 172 w 245"/>
                <a:gd name="T7" fmla="*/ 104 h 201"/>
                <a:gd name="T8" fmla="*/ 206 w 245"/>
                <a:gd name="T9" fmla="*/ 104 h 201"/>
                <a:gd name="T10" fmla="*/ 221 w 245"/>
                <a:gd name="T11" fmla="*/ 20 h 201"/>
                <a:gd name="T12" fmla="*/ 235 w 245"/>
                <a:gd name="T13" fmla="*/ 16 h 201"/>
                <a:gd name="T14" fmla="*/ 239 w 245"/>
                <a:gd name="T15" fmla="*/ 42 h 201"/>
                <a:gd name="T16" fmla="*/ 222 w 245"/>
                <a:gd name="T17" fmla="*/ 127 h 201"/>
                <a:gd name="T18" fmla="*/ 23 w 245"/>
                <a:gd name="T19" fmla="*/ 127 h 201"/>
                <a:gd name="T20" fmla="*/ 6 w 245"/>
                <a:gd name="T21" fmla="*/ 42 h 201"/>
                <a:gd name="T22" fmla="*/ 10 w 245"/>
                <a:gd name="T23" fmla="*/ 16 h 201"/>
                <a:gd name="T24" fmla="*/ 23 w 245"/>
                <a:gd name="T25" fmla="*/ 2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01">
                  <a:moveTo>
                    <a:pt x="23" y="20"/>
                  </a:moveTo>
                  <a:cubicBezTo>
                    <a:pt x="18" y="40"/>
                    <a:pt x="20" y="88"/>
                    <a:pt x="39" y="104"/>
                  </a:cubicBezTo>
                  <a:cubicBezTo>
                    <a:pt x="58" y="119"/>
                    <a:pt x="69" y="122"/>
                    <a:pt x="73" y="104"/>
                  </a:cubicBezTo>
                  <a:cubicBezTo>
                    <a:pt x="79" y="70"/>
                    <a:pt x="166" y="70"/>
                    <a:pt x="172" y="104"/>
                  </a:cubicBezTo>
                  <a:cubicBezTo>
                    <a:pt x="175" y="122"/>
                    <a:pt x="186" y="119"/>
                    <a:pt x="206" y="104"/>
                  </a:cubicBezTo>
                  <a:cubicBezTo>
                    <a:pt x="225" y="88"/>
                    <a:pt x="226" y="40"/>
                    <a:pt x="221" y="20"/>
                  </a:cubicBezTo>
                  <a:cubicBezTo>
                    <a:pt x="224" y="0"/>
                    <a:pt x="239" y="1"/>
                    <a:pt x="235" y="16"/>
                  </a:cubicBezTo>
                  <a:cubicBezTo>
                    <a:pt x="232" y="24"/>
                    <a:pt x="237" y="35"/>
                    <a:pt x="239" y="42"/>
                  </a:cubicBezTo>
                  <a:cubicBezTo>
                    <a:pt x="245" y="68"/>
                    <a:pt x="240" y="96"/>
                    <a:pt x="222" y="127"/>
                  </a:cubicBezTo>
                  <a:cubicBezTo>
                    <a:pt x="179" y="201"/>
                    <a:pt x="65" y="201"/>
                    <a:pt x="23" y="127"/>
                  </a:cubicBezTo>
                  <a:cubicBezTo>
                    <a:pt x="5" y="96"/>
                    <a:pt x="0" y="68"/>
                    <a:pt x="6" y="42"/>
                  </a:cubicBezTo>
                  <a:cubicBezTo>
                    <a:pt x="8" y="35"/>
                    <a:pt x="13" y="24"/>
                    <a:pt x="10" y="16"/>
                  </a:cubicBezTo>
                  <a:cubicBezTo>
                    <a:pt x="6" y="1"/>
                    <a:pt x="21" y="0"/>
                    <a:pt x="23" y="2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2" name="Freeform 49"/>
            <p:cNvSpPr>
              <a:spLocks/>
            </p:cNvSpPr>
            <p:nvPr/>
          </p:nvSpPr>
          <p:spPr bwMode="auto">
            <a:xfrm>
              <a:off x="2810" y="1329"/>
              <a:ext cx="141" cy="92"/>
            </a:xfrm>
            <a:custGeom>
              <a:avLst/>
              <a:gdLst>
                <a:gd name="T0" fmla="*/ 45 w 89"/>
                <a:gd name="T1" fmla="*/ 0 h 58"/>
                <a:gd name="T2" fmla="*/ 89 w 89"/>
                <a:gd name="T3" fmla="*/ 31 h 58"/>
                <a:gd name="T4" fmla="*/ 71 w 89"/>
                <a:gd name="T5" fmla="*/ 58 h 58"/>
                <a:gd name="T6" fmla="*/ 45 w 89"/>
                <a:gd name="T7" fmla="*/ 43 h 58"/>
                <a:gd name="T8" fmla="*/ 17 w 89"/>
                <a:gd name="T9" fmla="*/ 58 h 58"/>
                <a:gd name="T10" fmla="*/ 0 w 89"/>
                <a:gd name="T11" fmla="*/ 31 h 58"/>
                <a:gd name="T12" fmla="*/ 45 w 89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8">
                  <a:moveTo>
                    <a:pt x="45" y="0"/>
                  </a:moveTo>
                  <a:cubicBezTo>
                    <a:pt x="69" y="0"/>
                    <a:pt x="89" y="14"/>
                    <a:pt x="89" y="31"/>
                  </a:cubicBezTo>
                  <a:cubicBezTo>
                    <a:pt x="89" y="43"/>
                    <a:pt x="89" y="58"/>
                    <a:pt x="71" y="58"/>
                  </a:cubicBezTo>
                  <a:cubicBezTo>
                    <a:pt x="53" y="58"/>
                    <a:pt x="58" y="43"/>
                    <a:pt x="45" y="43"/>
                  </a:cubicBezTo>
                  <a:cubicBezTo>
                    <a:pt x="31" y="43"/>
                    <a:pt x="35" y="58"/>
                    <a:pt x="17" y="58"/>
                  </a:cubicBezTo>
                  <a:cubicBezTo>
                    <a:pt x="1" y="58"/>
                    <a:pt x="0" y="42"/>
                    <a:pt x="0" y="31"/>
                  </a:cubicBezTo>
                  <a:cubicBezTo>
                    <a:pt x="0" y="14"/>
                    <a:pt x="20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3" name="Freeform 50"/>
            <p:cNvSpPr>
              <a:spLocks noEditPoints="1"/>
            </p:cNvSpPr>
            <p:nvPr/>
          </p:nvSpPr>
          <p:spPr bwMode="auto">
            <a:xfrm>
              <a:off x="2729" y="1184"/>
              <a:ext cx="301" cy="102"/>
            </a:xfrm>
            <a:custGeom>
              <a:avLst/>
              <a:gdLst>
                <a:gd name="T0" fmla="*/ 143 w 190"/>
                <a:gd name="T1" fmla="*/ 64 h 64"/>
                <a:gd name="T2" fmla="*/ 147 w 190"/>
                <a:gd name="T3" fmla="*/ 64 h 64"/>
                <a:gd name="T4" fmla="*/ 180 w 190"/>
                <a:gd name="T5" fmla="*/ 38 h 64"/>
                <a:gd name="T6" fmla="*/ 187 w 190"/>
                <a:gd name="T7" fmla="*/ 17 h 64"/>
                <a:gd name="T8" fmla="*/ 190 w 190"/>
                <a:gd name="T9" fmla="*/ 9 h 64"/>
                <a:gd name="T10" fmla="*/ 185 w 190"/>
                <a:gd name="T11" fmla="*/ 3 h 64"/>
                <a:gd name="T12" fmla="*/ 143 w 190"/>
                <a:gd name="T13" fmla="*/ 1 h 64"/>
                <a:gd name="T14" fmla="*/ 143 w 190"/>
                <a:gd name="T15" fmla="*/ 5 h 64"/>
                <a:gd name="T16" fmla="*/ 172 w 190"/>
                <a:gd name="T17" fmla="*/ 8 h 64"/>
                <a:gd name="T18" fmla="*/ 172 w 190"/>
                <a:gd name="T19" fmla="*/ 48 h 64"/>
                <a:gd name="T20" fmla="*/ 143 w 190"/>
                <a:gd name="T21" fmla="*/ 60 h 64"/>
                <a:gd name="T22" fmla="*/ 143 w 190"/>
                <a:gd name="T23" fmla="*/ 64 h 64"/>
                <a:gd name="T24" fmla="*/ 95 w 190"/>
                <a:gd name="T25" fmla="*/ 9 h 64"/>
                <a:gd name="T26" fmla="*/ 50 w 190"/>
                <a:gd name="T27" fmla="*/ 1 h 64"/>
                <a:gd name="T28" fmla="*/ 47 w 190"/>
                <a:gd name="T29" fmla="*/ 1 h 64"/>
                <a:gd name="T30" fmla="*/ 47 w 190"/>
                <a:gd name="T31" fmla="*/ 5 h 64"/>
                <a:gd name="T32" fmla="*/ 79 w 190"/>
                <a:gd name="T33" fmla="*/ 15 h 64"/>
                <a:gd name="T34" fmla="*/ 61 w 190"/>
                <a:gd name="T35" fmla="*/ 57 h 64"/>
                <a:gd name="T36" fmla="*/ 47 w 190"/>
                <a:gd name="T37" fmla="*/ 60 h 64"/>
                <a:gd name="T38" fmla="*/ 47 w 190"/>
                <a:gd name="T39" fmla="*/ 64 h 64"/>
                <a:gd name="T40" fmla="*/ 79 w 190"/>
                <a:gd name="T41" fmla="*/ 45 h 64"/>
                <a:gd name="T42" fmla="*/ 95 w 190"/>
                <a:gd name="T43" fmla="*/ 23 h 64"/>
                <a:gd name="T44" fmla="*/ 111 w 190"/>
                <a:gd name="T45" fmla="*/ 44 h 64"/>
                <a:gd name="T46" fmla="*/ 143 w 190"/>
                <a:gd name="T47" fmla="*/ 64 h 64"/>
                <a:gd name="T48" fmla="*/ 143 w 190"/>
                <a:gd name="T49" fmla="*/ 60 h 64"/>
                <a:gd name="T50" fmla="*/ 129 w 190"/>
                <a:gd name="T51" fmla="*/ 57 h 64"/>
                <a:gd name="T52" fmla="*/ 112 w 190"/>
                <a:gd name="T53" fmla="*/ 15 h 64"/>
                <a:gd name="T54" fmla="*/ 143 w 190"/>
                <a:gd name="T55" fmla="*/ 5 h 64"/>
                <a:gd name="T56" fmla="*/ 143 w 190"/>
                <a:gd name="T57" fmla="*/ 1 h 64"/>
                <a:gd name="T58" fmla="*/ 140 w 190"/>
                <a:gd name="T59" fmla="*/ 1 h 64"/>
                <a:gd name="T60" fmla="*/ 95 w 190"/>
                <a:gd name="T61" fmla="*/ 9 h 64"/>
                <a:gd name="T62" fmla="*/ 47 w 190"/>
                <a:gd name="T63" fmla="*/ 1 h 64"/>
                <a:gd name="T64" fmla="*/ 6 w 190"/>
                <a:gd name="T65" fmla="*/ 3 h 64"/>
                <a:gd name="T66" fmla="*/ 1 w 190"/>
                <a:gd name="T67" fmla="*/ 9 h 64"/>
                <a:gd name="T68" fmla="*/ 4 w 190"/>
                <a:gd name="T69" fmla="*/ 17 h 64"/>
                <a:gd name="T70" fmla="*/ 11 w 190"/>
                <a:gd name="T71" fmla="*/ 38 h 64"/>
                <a:gd name="T72" fmla="*/ 44 w 190"/>
                <a:gd name="T73" fmla="*/ 64 h 64"/>
                <a:gd name="T74" fmla="*/ 47 w 190"/>
                <a:gd name="T75" fmla="*/ 64 h 64"/>
                <a:gd name="T76" fmla="*/ 47 w 190"/>
                <a:gd name="T77" fmla="*/ 60 h 64"/>
                <a:gd name="T78" fmla="*/ 19 w 190"/>
                <a:gd name="T79" fmla="*/ 48 h 64"/>
                <a:gd name="T80" fmla="*/ 19 w 190"/>
                <a:gd name="T81" fmla="*/ 8 h 64"/>
                <a:gd name="T82" fmla="*/ 47 w 190"/>
                <a:gd name="T83" fmla="*/ 5 h 64"/>
                <a:gd name="T84" fmla="*/ 47 w 190"/>
                <a:gd name="T8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" h="64">
                  <a:moveTo>
                    <a:pt x="143" y="64"/>
                  </a:moveTo>
                  <a:cubicBezTo>
                    <a:pt x="144" y="64"/>
                    <a:pt x="145" y="64"/>
                    <a:pt x="147" y="64"/>
                  </a:cubicBezTo>
                  <a:cubicBezTo>
                    <a:pt x="172" y="62"/>
                    <a:pt x="178" y="51"/>
                    <a:pt x="180" y="38"/>
                  </a:cubicBezTo>
                  <a:cubicBezTo>
                    <a:pt x="183" y="24"/>
                    <a:pt x="183" y="19"/>
                    <a:pt x="187" y="17"/>
                  </a:cubicBezTo>
                  <a:cubicBezTo>
                    <a:pt x="190" y="16"/>
                    <a:pt x="190" y="13"/>
                    <a:pt x="190" y="9"/>
                  </a:cubicBezTo>
                  <a:cubicBezTo>
                    <a:pt x="190" y="5"/>
                    <a:pt x="190" y="5"/>
                    <a:pt x="185" y="3"/>
                  </a:cubicBezTo>
                  <a:cubicBezTo>
                    <a:pt x="181" y="2"/>
                    <a:pt x="159" y="0"/>
                    <a:pt x="143" y="1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56" y="5"/>
                    <a:pt x="168" y="6"/>
                    <a:pt x="172" y="8"/>
                  </a:cubicBezTo>
                  <a:cubicBezTo>
                    <a:pt x="180" y="13"/>
                    <a:pt x="178" y="36"/>
                    <a:pt x="172" y="48"/>
                  </a:cubicBezTo>
                  <a:cubicBezTo>
                    <a:pt x="167" y="56"/>
                    <a:pt x="155" y="60"/>
                    <a:pt x="143" y="60"/>
                  </a:cubicBezTo>
                  <a:lnTo>
                    <a:pt x="143" y="64"/>
                  </a:lnTo>
                  <a:close/>
                  <a:moveTo>
                    <a:pt x="95" y="9"/>
                  </a:moveTo>
                  <a:cubicBezTo>
                    <a:pt x="90" y="9"/>
                    <a:pt x="67" y="3"/>
                    <a:pt x="50" y="1"/>
                  </a:cubicBezTo>
                  <a:cubicBezTo>
                    <a:pt x="49" y="1"/>
                    <a:pt x="48" y="1"/>
                    <a:pt x="47" y="1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60" y="6"/>
                    <a:pt x="74" y="8"/>
                    <a:pt x="79" y="15"/>
                  </a:cubicBezTo>
                  <a:cubicBezTo>
                    <a:pt x="87" y="26"/>
                    <a:pt x="74" y="52"/>
                    <a:pt x="61" y="57"/>
                  </a:cubicBezTo>
                  <a:cubicBezTo>
                    <a:pt x="58" y="59"/>
                    <a:pt x="53" y="60"/>
                    <a:pt x="47" y="60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69" y="64"/>
                    <a:pt x="77" y="49"/>
                    <a:pt x="79" y="45"/>
                  </a:cubicBezTo>
                  <a:cubicBezTo>
                    <a:pt x="84" y="35"/>
                    <a:pt x="83" y="23"/>
                    <a:pt x="95" y="23"/>
                  </a:cubicBezTo>
                  <a:cubicBezTo>
                    <a:pt x="108" y="23"/>
                    <a:pt x="106" y="35"/>
                    <a:pt x="111" y="44"/>
                  </a:cubicBezTo>
                  <a:cubicBezTo>
                    <a:pt x="114" y="49"/>
                    <a:pt x="121" y="64"/>
                    <a:pt x="143" y="6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38" y="60"/>
                    <a:pt x="133" y="59"/>
                    <a:pt x="129" y="57"/>
                  </a:cubicBezTo>
                  <a:cubicBezTo>
                    <a:pt x="117" y="52"/>
                    <a:pt x="104" y="26"/>
                    <a:pt x="112" y="15"/>
                  </a:cubicBezTo>
                  <a:cubicBezTo>
                    <a:pt x="117" y="8"/>
                    <a:pt x="130" y="6"/>
                    <a:pt x="143" y="5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1"/>
                    <a:pt x="141" y="1"/>
                    <a:pt x="140" y="1"/>
                  </a:cubicBezTo>
                  <a:cubicBezTo>
                    <a:pt x="126" y="3"/>
                    <a:pt x="108" y="8"/>
                    <a:pt x="95" y="9"/>
                  </a:cubicBezTo>
                  <a:close/>
                  <a:moveTo>
                    <a:pt x="47" y="1"/>
                  </a:moveTo>
                  <a:cubicBezTo>
                    <a:pt x="31" y="0"/>
                    <a:pt x="10" y="2"/>
                    <a:pt x="6" y="3"/>
                  </a:cubicBezTo>
                  <a:cubicBezTo>
                    <a:pt x="1" y="5"/>
                    <a:pt x="1" y="5"/>
                    <a:pt x="1" y="9"/>
                  </a:cubicBezTo>
                  <a:cubicBezTo>
                    <a:pt x="0" y="13"/>
                    <a:pt x="1" y="16"/>
                    <a:pt x="4" y="17"/>
                  </a:cubicBezTo>
                  <a:cubicBezTo>
                    <a:pt x="8" y="19"/>
                    <a:pt x="8" y="24"/>
                    <a:pt x="11" y="38"/>
                  </a:cubicBezTo>
                  <a:cubicBezTo>
                    <a:pt x="13" y="51"/>
                    <a:pt x="19" y="62"/>
                    <a:pt x="44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36" y="60"/>
                    <a:pt x="23" y="56"/>
                    <a:pt x="19" y="48"/>
                  </a:cubicBezTo>
                  <a:cubicBezTo>
                    <a:pt x="12" y="36"/>
                    <a:pt x="11" y="13"/>
                    <a:pt x="19" y="8"/>
                  </a:cubicBezTo>
                  <a:cubicBezTo>
                    <a:pt x="22" y="6"/>
                    <a:pt x="35" y="5"/>
                    <a:pt x="47" y="5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1340840" y="3942596"/>
            <a:ext cx="8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Anyone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93" y="4729824"/>
            <a:ext cx="821589" cy="968049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990" y="4825526"/>
            <a:ext cx="556785" cy="656039"/>
          </a:xfrm>
          <a:prstGeom prst="rect">
            <a:avLst/>
          </a:prstGeom>
        </p:spPr>
      </p:pic>
      <p:sp>
        <p:nvSpPr>
          <p:cNvPr id="196" name="TextBox 195"/>
          <p:cNvSpPr txBox="1"/>
          <p:nvPr/>
        </p:nvSpPr>
        <p:spPr>
          <a:xfrm>
            <a:off x="2382118" y="2564966"/>
            <a:ext cx="153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Wrote it</a:t>
            </a:r>
          </a:p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DEV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3650412" y="4394089"/>
            <a:ext cx="153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Reflect features in production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6291352" y="4429485"/>
            <a:ext cx="153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is driven by scenarios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3973545" y="2821816"/>
            <a:ext cx="3739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Scenarios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7631658" y="2615611"/>
            <a:ext cx="153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Wrote it</a:t>
            </a:r>
          </a:p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PO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873415" y="5667121"/>
            <a:ext cx="1386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Production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7925337" y="5697873"/>
            <a:ext cx="190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Integration tests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332968" y="3601820"/>
            <a:ext cx="178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3300"/>
                </a:solidFill>
              </a:rPr>
              <a:t>Difficult to access to the accurate documentation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982730" y="1370165"/>
            <a:ext cx="114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</a:t>
            </a:r>
          </a:p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Acceptance Criteria</a:t>
            </a:r>
          </a:p>
        </p:txBody>
      </p:sp>
      <p:grpSp>
        <p:nvGrpSpPr>
          <p:cNvPr id="210" name="Group 209"/>
          <p:cNvGrpSpPr/>
          <p:nvPr/>
        </p:nvGrpSpPr>
        <p:grpSpPr>
          <a:xfrm>
            <a:off x="8914126" y="1689248"/>
            <a:ext cx="176764" cy="157590"/>
            <a:chOff x="5767683" y="2475448"/>
            <a:chExt cx="294679" cy="262714"/>
          </a:xfrm>
        </p:grpSpPr>
        <p:grpSp>
          <p:nvGrpSpPr>
            <p:cNvPr id="211" name="Group 21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21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2" name="Oval 21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2469837" y="1666319"/>
            <a:ext cx="176764" cy="157590"/>
            <a:chOff x="5767683" y="2475448"/>
            <a:chExt cx="294679" cy="26271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228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228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1726767" y="3411534"/>
            <a:ext cx="159627" cy="142312"/>
            <a:chOff x="5767683" y="2475448"/>
            <a:chExt cx="294679" cy="262714"/>
          </a:xfrm>
        </p:grpSpPr>
        <p:grpSp>
          <p:nvGrpSpPr>
            <p:cNvPr id="231" name="Group 230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233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233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2" name="Oval 231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358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 the process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52</a:t>
            </a:fld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7700" y="3109073"/>
            <a:ext cx="3209084" cy="96984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87592" y="1356784"/>
            <a:ext cx="896490" cy="1221054"/>
            <a:chOff x="2953037" y="1564663"/>
            <a:chExt cx="896490" cy="1221054"/>
          </a:xfrm>
        </p:grpSpPr>
        <p:grpSp>
          <p:nvGrpSpPr>
            <p:cNvPr id="58" name="Group 57"/>
            <p:cNvGrpSpPr/>
            <p:nvPr/>
          </p:nvGrpSpPr>
          <p:grpSpPr>
            <a:xfrm>
              <a:off x="3001716" y="1564663"/>
              <a:ext cx="847811" cy="850157"/>
              <a:chOff x="4209266" y="5419562"/>
              <a:chExt cx="1719266" cy="1724023"/>
            </a:xfrm>
          </p:grpSpPr>
          <p:sp>
            <p:nvSpPr>
              <p:cNvPr id="59" name="Oval 23"/>
              <p:cNvSpPr>
                <a:spLocks noChangeArrowheads="1"/>
              </p:cNvSpPr>
              <p:nvPr/>
            </p:nvSpPr>
            <p:spPr bwMode="auto">
              <a:xfrm>
                <a:off x="4209266" y="5419562"/>
                <a:ext cx="1719266" cy="1724023"/>
              </a:xfrm>
              <a:prstGeom prst="ellipse">
                <a:avLst/>
              </a:prstGeom>
              <a:solidFill>
                <a:srgbClr val="1F7079">
                  <a:alpha val="6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60" name="Freeform 24"/>
              <p:cNvSpPr>
                <a:spLocks/>
              </p:cNvSpPr>
              <p:nvPr/>
            </p:nvSpPr>
            <p:spPr bwMode="auto">
              <a:xfrm>
                <a:off x="4579154" y="6557798"/>
                <a:ext cx="981077" cy="585787"/>
              </a:xfrm>
              <a:custGeom>
                <a:avLst/>
                <a:gdLst>
                  <a:gd name="T0" fmla="*/ 67 w 393"/>
                  <a:gd name="T1" fmla="*/ 47 h 234"/>
                  <a:gd name="T2" fmla="*/ 0 w 393"/>
                  <a:gd name="T3" fmla="*/ 172 h 234"/>
                  <a:gd name="T4" fmla="*/ 196 w 393"/>
                  <a:gd name="T5" fmla="*/ 234 h 234"/>
                  <a:gd name="T6" fmla="*/ 393 w 393"/>
                  <a:gd name="T7" fmla="*/ 172 h 234"/>
                  <a:gd name="T8" fmla="*/ 325 w 393"/>
                  <a:gd name="T9" fmla="*/ 47 h 234"/>
                  <a:gd name="T10" fmla="*/ 196 w 393"/>
                  <a:gd name="T11" fmla="*/ 1 h 234"/>
                  <a:gd name="T12" fmla="*/ 67 w 393"/>
                  <a:gd name="T13" fmla="*/ 4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3" h="234">
                    <a:moveTo>
                      <a:pt x="67" y="47"/>
                    </a:moveTo>
                    <a:cubicBezTo>
                      <a:pt x="33" y="69"/>
                      <a:pt x="19" y="116"/>
                      <a:pt x="0" y="172"/>
                    </a:cubicBezTo>
                    <a:cubicBezTo>
                      <a:pt x="55" y="211"/>
                      <a:pt x="123" y="234"/>
                      <a:pt x="196" y="234"/>
                    </a:cubicBezTo>
                    <a:cubicBezTo>
                      <a:pt x="270" y="234"/>
                      <a:pt x="337" y="211"/>
                      <a:pt x="393" y="172"/>
                    </a:cubicBezTo>
                    <a:cubicBezTo>
                      <a:pt x="373" y="116"/>
                      <a:pt x="359" y="68"/>
                      <a:pt x="325" y="47"/>
                    </a:cubicBezTo>
                    <a:cubicBezTo>
                      <a:pt x="266" y="10"/>
                      <a:pt x="231" y="1"/>
                      <a:pt x="196" y="1"/>
                    </a:cubicBezTo>
                    <a:cubicBezTo>
                      <a:pt x="161" y="0"/>
                      <a:pt x="126" y="9"/>
                      <a:pt x="67" y="4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61" name="Rectangle 25"/>
              <p:cNvSpPr>
                <a:spLocks noChangeArrowheads="1"/>
              </p:cNvSpPr>
              <p:nvPr/>
            </p:nvSpPr>
            <p:spPr bwMode="auto">
              <a:xfrm>
                <a:off x="4907768" y="6568911"/>
                <a:ext cx="347663" cy="38417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62" name="Freeform 26"/>
              <p:cNvSpPr>
                <a:spLocks/>
              </p:cNvSpPr>
              <p:nvPr/>
            </p:nvSpPr>
            <p:spPr bwMode="auto">
              <a:xfrm>
                <a:off x="4947455" y="6205374"/>
                <a:ext cx="242888" cy="485774"/>
              </a:xfrm>
              <a:custGeom>
                <a:avLst/>
                <a:gdLst>
                  <a:gd name="T0" fmla="*/ 0 w 97"/>
                  <a:gd name="T1" fmla="*/ 0 h 194"/>
                  <a:gd name="T2" fmla="*/ 97 w 97"/>
                  <a:gd name="T3" fmla="*/ 0 h 194"/>
                  <a:gd name="T4" fmla="*/ 97 w 97"/>
                  <a:gd name="T5" fmla="*/ 141 h 194"/>
                  <a:gd name="T6" fmla="*/ 0 w 97"/>
                  <a:gd name="T7" fmla="*/ 141 h 194"/>
                  <a:gd name="T8" fmla="*/ 0 w 97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94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97" y="189"/>
                      <a:pt x="0" y="194"/>
                      <a:pt x="0" y="14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63" name="Freeform 27"/>
              <p:cNvSpPr>
                <a:spLocks/>
              </p:cNvSpPr>
              <p:nvPr/>
            </p:nvSpPr>
            <p:spPr bwMode="auto">
              <a:xfrm>
                <a:off x="4947455" y="6413336"/>
                <a:ext cx="242888" cy="165100"/>
              </a:xfrm>
              <a:custGeom>
                <a:avLst/>
                <a:gdLst>
                  <a:gd name="T0" fmla="*/ 153 w 153"/>
                  <a:gd name="T1" fmla="*/ 28 h 104"/>
                  <a:gd name="T2" fmla="*/ 153 w 153"/>
                  <a:gd name="T3" fmla="*/ 0 h 104"/>
                  <a:gd name="T4" fmla="*/ 0 w 153"/>
                  <a:gd name="T5" fmla="*/ 0 h 104"/>
                  <a:gd name="T6" fmla="*/ 0 w 153"/>
                  <a:gd name="T7" fmla="*/ 104 h 104"/>
                  <a:gd name="T8" fmla="*/ 153 w 153"/>
                  <a:gd name="T9" fmla="*/ 2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4">
                    <a:moveTo>
                      <a:pt x="153" y="28"/>
                    </a:moveTo>
                    <a:lnTo>
                      <a:pt x="153" y="0"/>
                    </a:lnTo>
                    <a:lnTo>
                      <a:pt x="0" y="0"/>
                    </a:lnTo>
                    <a:lnTo>
                      <a:pt x="0" y="104"/>
                    </a:lnTo>
                    <a:lnTo>
                      <a:pt x="153" y="28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4" name="Freeform 28"/>
              <p:cNvSpPr>
                <a:spLocks/>
              </p:cNvSpPr>
              <p:nvPr/>
            </p:nvSpPr>
            <p:spPr bwMode="auto">
              <a:xfrm>
                <a:off x="4553754" y="5787862"/>
                <a:ext cx="1028702" cy="679449"/>
              </a:xfrm>
              <a:custGeom>
                <a:avLst/>
                <a:gdLst>
                  <a:gd name="T0" fmla="*/ 206 w 412"/>
                  <a:gd name="T1" fmla="*/ 0 h 272"/>
                  <a:gd name="T2" fmla="*/ 206 w 412"/>
                  <a:gd name="T3" fmla="*/ 272 h 272"/>
                  <a:gd name="T4" fmla="*/ 206 w 412"/>
                  <a:gd name="T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2" h="272">
                    <a:moveTo>
                      <a:pt x="206" y="0"/>
                    </a:moveTo>
                    <a:cubicBezTo>
                      <a:pt x="412" y="0"/>
                      <a:pt x="329" y="272"/>
                      <a:pt x="206" y="272"/>
                    </a:cubicBezTo>
                    <a:cubicBezTo>
                      <a:pt x="84" y="272"/>
                      <a:pt x="0" y="0"/>
                      <a:pt x="206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5" name="Freeform 29"/>
              <p:cNvSpPr>
                <a:spLocks/>
              </p:cNvSpPr>
              <p:nvPr/>
            </p:nvSpPr>
            <p:spPr bwMode="auto">
              <a:xfrm>
                <a:off x="5068105" y="5787862"/>
                <a:ext cx="514351" cy="679449"/>
              </a:xfrm>
              <a:custGeom>
                <a:avLst/>
                <a:gdLst>
                  <a:gd name="T0" fmla="*/ 0 w 206"/>
                  <a:gd name="T1" fmla="*/ 0 h 272"/>
                  <a:gd name="T2" fmla="*/ 0 w 206"/>
                  <a:gd name="T3" fmla="*/ 272 h 272"/>
                  <a:gd name="T4" fmla="*/ 0 w 206"/>
                  <a:gd name="T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" h="272">
                    <a:moveTo>
                      <a:pt x="0" y="0"/>
                    </a:moveTo>
                    <a:cubicBezTo>
                      <a:pt x="206" y="0"/>
                      <a:pt x="123" y="272"/>
                      <a:pt x="0" y="2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6" name="Freeform 30"/>
              <p:cNvSpPr>
                <a:spLocks/>
              </p:cNvSpPr>
              <p:nvPr/>
            </p:nvSpPr>
            <p:spPr bwMode="auto">
              <a:xfrm>
                <a:off x="4701392" y="5662450"/>
                <a:ext cx="733427" cy="555624"/>
              </a:xfrm>
              <a:custGeom>
                <a:avLst/>
                <a:gdLst>
                  <a:gd name="T0" fmla="*/ 205 w 294"/>
                  <a:gd name="T1" fmla="*/ 77 h 222"/>
                  <a:gd name="T2" fmla="*/ 259 w 294"/>
                  <a:gd name="T3" fmla="*/ 163 h 222"/>
                  <a:gd name="T4" fmla="*/ 279 w 294"/>
                  <a:gd name="T5" fmla="*/ 170 h 222"/>
                  <a:gd name="T6" fmla="*/ 151 w 294"/>
                  <a:gd name="T7" fmla="*/ 0 h 222"/>
                  <a:gd name="T8" fmla="*/ 15 w 294"/>
                  <a:gd name="T9" fmla="*/ 164 h 222"/>
                  <a:gd name="T10" fmla="*/ 39 w 294"/>
                  <a:gd name="T11" fmla="*/ 164 h 222"/>
                  <a:gd name="T12" fmla="*/ 205 w 294"/>
                  <a:gd name="T13" fmla="*/ 77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4" h="222">
                    <a:moveTo>
                      <a:pt x="205" y="77"/>
                    </a:moveTo>
                    <a:cubicBezTo>
                      <a:pt x="238" y="92"/>
                      <a:pt x="252" y="134"/>
                      <a:pt x="259" y="163"/>
                    </a:cubicBezTo>
                    <a:cubicBezTo>
                      <a:pt x="271" y="205"/>
                      <a:pt x="264" y="201"/>
                      <a:pt x="279" y="170"/>
                    </a:cubicBezTo>
                    <a:cubicBezTo>
                      <a:pt x="294" y="138"/>
                      <a:pt x="258" y="0"/>
                      <a:pt x="151" y="0"/>
                    </a:cubicBezTo>
                    <a:cubicBezTo>
                      <a:pt x="44" y="0"/>
                      <a:pt x="0" y="106"/>
                      <a:pt x="15" y="164"/>
                    </a:cubicBezTo>
                    <a:cubicBezTo>
                      <a:pt x="30" y="222"/>
                      <a:pt x="30" y="208"/>
                      <a:pt x="39" y="164"/>
                    </a:cubicBezTo>
                    <a:cubicBezTo>
                      <a:pt x="63" y="51"/>
                      <a:pt x="148" y="100"/>
                      <a:pt x="205" y="7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7" name="Freeform 31"/>
              <p:cNvSpPr>
                <a:spLocks/>
              </p:cNvSpPr>
              <p:nvPr/>
            </p:nvSpPr>
            <p:spPr bwMode="auto">
              <a:xfrm>
                <a:off x="5337981" y="6018049"/>
                <a:ext cx="87313" cy="165100"/>
              </a:xfrm>
              <a:custGeom>
                <a:avLst/>
                <a:gdLst>
                  <a:gd name="T0" fmla="*/ 25 w 35"/>
                  <a:gd name="T1" fmla="*/ 2 h 66"/>
                  <a:gd name="T2" fmla="*/ 31 w 35"/>
                  <a:gd name="T3" fmla="*/ 36 h 66"/>
                  <a:gd name="T4" fmla="*/ 11 w 35"/>
                  <a:gd name="T5" fmla="*/ 65 h 66"/>
                  <a:gd name="T6" fmla="*/ 4 w 35"/>
                  <a:gd name="T7" fmla="*/ 30 h 66"/>
                  <a:gd name="T8" fmla="*/ 25 w 35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25" y="2"/>
                    </a:moveTo>
                    <a:cubicBezTo>
                      <a:pt x="32" y="3"/>
                      <a:pt x="35" y="19"/>
                      <a:pt x="31" y="36"/>
                    </a:cubicBezTo>
                    <a:cubicBezTo>
                      <a:pt x="27" y="54"/>
                      <a:pt x="18" y="66"/>
                      <a:pt x="11" y="65"/>
                    </a:cubicBezTo>
                    <a:cubicBezTo>
                      <a:pt x="3" y="63"/>
                      <a:pt x="0" y="48"/>
                      <a:pt x="4" y="30"/>
                    </a:cubicBezTo>
                    <a:cubicBezTo>
                      <a:pt x="8" y="13"/>
                      <a:pt x="17" y="0"/>
                      <a:pt x="2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8" name="Freeform 32"/>
              <p:cNvSpPr>
                <a:spLocks/>
              </p:cNvSpPr>
              <p:nvPr/>
            </p:nvSpPr>
            <p:spPr bwMode="auto">
              <a:xfrm>
                <a:off x="4710917" y="6018049"/>
                <a:ext cx="87313" cy="165100"/>
              </a:xfrm>
              <a:custGeom>
                <a:avLst/>
                <a:gdLst>
                  <a:gd name="T0" fmla="*/ 11 w 35"/>
                  <a:gd name="T1" fmla="*/ 2 h 66"/>
                  <a:gd name="T2" fmla="*/ 4 w 35"/>
                  <a:gd name="T3" fmla="*/ 36 h 66"/>
                  <a:gd name="T4" fmla="*/ 25 w 35"/>
                  <a:gd name="T5" fmla="*/ 65 h 66"/>
                  <a:gd name="T6" fmla="*/ 31 w 35"/>
                  <a:gd name="T7" fmla="*/ 30 h 66"/>
                  <a:gd name="T8" fmla="*/ 11 w 35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11" y="2"/>
                    </a:moveTo>
                    <a:cubicBezTo>
                      <a:pt x="3" y="3"/>
                      <a:pt x="0" y="19"/>
                      <a:pt x="4" y="36"/>
                    </a:cubicBezTo>
                    <a:cubicBezTo>
                      <a:pt x="8" y="54"/>
                      <a:pt x="17" y="66"/>
                      <a:pt x="25" y="65"/>
                    </a:cubicBezTo>
                    <a:cubicBezTo>
                      <a:pt x="32" y="63"/>
                      <a:pt x="35" y="48"/>
                      <a:pt x="31" y="30"/>
                    </a:cubicBezTo>
                    <a:cubicBezTo>
                      <a:pt x="28" y="13"/>
                      <a:pt x="18" y="0"/>
                      <a:pt x="11" y="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09" name="Freeform 33"/>
              <p:cNvSpPr>
                <a:spLocks/>
              </p:cNvSpPr>
              <p:nvPr/>
            </p:nvSpPr>
            <p:spPr bwMode="auto">
              <a:xfrm>
                <a:off x="4955393" y="6565736"/>
                <a:ext cx="225426" cy="577849"/>
              </a:xfrm>
              <a:custGeom>
                <a:avLst/>
                <a:gdLst>
                  <a:gd name="T0" fmla="*/ 35 w 90"/>
                  <a:gd name="T1" fmla="*/ 83 h 231"/>
                  <a:gd name="T2" fmla="*/ 24 w 90"/>
                  <a:gd name="T3" fmla="*/ 230 h 231"/>
                  <a:gd name="T4" fmla="*/ 45 w 90"/>
                  <a:gd name="T5" fmla="*/ 231 h 231"/>
                  <a:gd name="T6" fmla="*/ 66 w 90"/>
                  <a:gd name="T7" fmla="*/ 230 h 231"/>
                  <a:gd name="T8" fmla="*/ 56 w 90"/>
                  <a:gd name="T9" fmla="*/ 83 h 231"/>
                  <a:gd name="T10" fmla="*/ 90 w 90"/>
                  <a:gd name="T11" fmla="*/ 1 h 231"/>
                  <a:gd name="T12" fmla="*/ 0 w 90"/>
                  <a:gd name="T13" fmla="*/ 1 h 231"/>
                  <a:gd name="T14" fmla="*/ 35 w 90"/>
                  <a:gd name="T15" fmla="*/ 8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0" h="231">
                    <a:moveTo>
                      <a:pt x="35" y="83"/>
                    </a:moveTo>
                    <a:cubicBezTo>
                      <a:pt x="24" y="230"/>
                      <a:pt x="24" y="230"/>
                      <a:pt x="24" y="230"/>
                    </a:cubicBezTo>
                    <a:cubicBezTo>
                      <a:pt x="31" y="231"/>
                      <a:pt x="38" y="231"/>
                      <a:pt x="45" y="231"/>
                    </a:cubicBezTo>
                    <a:cubicBezTo>
                      <a:pt x="52" y="231"/>
                      <a:pt x="59" y="231"/>
                      <a:pt x="66" y="230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58" y="0"/>
                      <a:pt x="32" y="0"/>
                      <a:pt x="0" y="1"/>
                    </a:cubicBezTo>
                    <a:lnTo>
                      <a:pt x="35" y="83"/>
                    </a:lnTo>
                    <a:close/>
                  </a:path>
                </a:pathLst>
              </a:custGeom>
              <a:solidFill>
                <a:srgbClr val="BFE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0" name="Freeform 34"/>
              <p:cNvSpPr>
                <a:spLocks/>
              </p:cNvSpPr>
              <p:nvPr/>
            </p:nvSpPr>
            <p:spPr bwMode="auto">
              <a:xfrm>
                <a:off x="4855380" y="6495886"/>
                <a:ext cx="209550" cy="227012"/>
              </a:xfrm>
              <a:custGeom>
                <a:avLst/>
                <a:gdLst>
                  <a:gd name="T0" fmla="*/ 57 w 132"/>
                  <a:gd name="T1" fmla="*/ 0 h 143"/>
                  <a:gd name="T2" fmla="*/ 10 w 132"/>
                  <a:gd name="T3" fmla="*/ 47 h 143"/>
                  <a:gd name="T4" fmla="*/ 0 w 132"/>
                  <a:gd name="T5" fmla="*/ 143 h 143"/>
                  <a:gd name="T6" fmla="*/ 132 w 132"/>
                  <a:gd name="T7" fmla="*/ 46 h 143"/>
                  <a:gd name="T8" fmla="*/ 57 w 132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43">
                    <a:moveTo>
                      <a:pt x="57" y="0"/>
                    </a:moveTo>
                    <a:lnTo>
                      <a:pt x="10" y="47"/>
                    </a:lnTo>
                    <a:lnTo>
                      <a:pt x="0" y="143"/>
                    </a:lnTo>
                    <a:lnTo>
                      <a:pt x="132" y="46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1" name="Freeform 35"/>
              <p:cNvSpPr>
                <a:spLocks/>
              </p:cNvSpPr>
              <p:nvPr/>
            </p:nvSpPr>
            <p:spPr bwMode="auto">
              <a:xfrm>
                <a:off x="5071280" y="6495886"/>
                <a:ext cx="209550" cy="227012"/>
              </a:xfrm>
              <a:custGeom>
                <a:avLst/>
                <a:gdLst>
                  <a:gd name="T0" fmla="*/ 75 w 132"/>
                  <a:gd name="T1" fmla="*/ 0 h 143"/>
                  <a:gd name="T2" fmla="*/ 122 w 132"/>
                  <a:gd name="T3" fmla="*/ 47 h 143"/>
                  <a:gd name="T4" fmla="*/ 132 w 132"/>
                  <a:gd name="T5" fmla="*/ 143 h 143"/>
                  <a:gd name="T6" fmla="*/ 0 w 132"/>
                  <a:gd name="T7" fmla="*/ 46 h 143"/>
                  <a:gd name="T8" fmla="*/ 75 w 132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43">
                    <a:moveTo>
                      <a:pt x="75" y="0"/>
                    </a:moveTo>
                    <a:lnTo>
                      <a:pt x="122" y="47"/>
                    </a:lnTo>
                    <a:lnTo>
                      <a:pt x="132" y="143"/>
                    </a:lnTo>
                    <a:lnTo>
                      <a:pt x="0" y="46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2953037" y="2416385"/>
              <a:ext cx="8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568883" y="1356784"/>
            <a:ext cx="890348" cy="1211591"/>
            <a:chOff x="8568883" y="1547284"/>
            <a:chExt cx="890348" cy="1211591"/>
          </a:xfrm>
        </p:grpSpPr>
        <p:grpSp>
          <p:nvGrpSpPr>
            <p:cNvPr id="112" name="Group 111"/>
            <p:cNvGrpSpPr/>
            <p:nvPr/>
          </p:nvGrpSpPr>
          <p:grpSpPr>
            <a:xfrm>
              <a:off x="8580151" y="1547284"/>
              <a:ext cx="866740" cy="867536"/>
              <a:chOff x="6279371" y="5398925"/>
              <a:chExt cx="1722441" cy="1724023"/>
            </a:xfrm>
          </p:grpSpPr>
          <p:sp>
            <p:nvSpPr>
              <p:cNvPr id="113" name="Oval 5"/>
              <p:cNvSpPr>
                <a:spLocks noChangeArrowheads="1"/>
              </p:cNvSpPr>
              <p:nvPr/>
            </p:nvSpPr>
            <p:spPr bwMode="auto">
              <a:xfrm>
                <a:off x="6279371" y="5398925"/>
                <a:ext cx="1722441" cy="1724023"/>
              </a:xfrm>
              <a:prstGeom prst="ellipse">
                <a:avLst/>
              </a:prstGeom>
              <a:solidFill>
                <a:srgbClr val="1F7079">
                  <a:alpha val="6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 dirty="0"/>
              </a:p>
            </p:txBody>
          </p:sp>
          <p:sp>
            <p:nvSpPr>
              <p:cNvPr id="114" name="Freeform 6"/>
              <p:cNvSpPr>
                <a:spLocks/>
              </p:cNvSpPr>
              <p:nvPr/>
            </p:nvSpPr>
            <p:spPr bwMode="auto">
              <a:xfrm>
                <a:off x="6785784" y="5449725"/>
                <a:ext cx="742952" cy="815974"/>
              </a:xfrm>
              <a:custGeom>
                <a:avLst/>
                <a:gdLst>
                  <a:gd name="T0" fmla="*/ 142 w 298"/>
                  <a:gd name="T1" fmla="*/ 296 h 326"/>
                  <a:gd name="T2" fmla="*/ 12 w 298"/>
                  <a:gd name="T3" fmla="*/ 249 h 326"/>
                  <a:gd name="T4" fmla="*/ 47 w 298"/>
                  <a:gd name="T5" fmla="*/ 64 h 326"/>
                  <a:gd name="T6" fmla="*/ 54 w 298"/>
                  <a:gd name="T7" fmla="*/ 110 h 326"/>
                  <a:gd name="T8" fmla="*/ 103 w 298"/>
                  <a:gd name="T9" fmla="*/ 25 h 326"/>
                  <a:gd name="T10" fmla="*/ 92 w 298"/>
                  <a:gd name="T11" fmla="*/ 91 h 326"/>
                  <a:gd name="T12" fmla="*/ 158 w 298"/>
                  <a:gd name="T13" fmla="*/ 0 h 326"/>
                  <a:gd name="T14" fmla="*/ 197 w 298"/>
                  <a:gd name="T15" fmla="*/ 87 h 326"/>
                  <a:gd name="T16" fmla="*/ 177 w 298"/>
                  <a:gd name="T17" fmla="*/ 24 h 326"/>
                  <a:gd name="T18" fmla="*/ 242 w 298"/>
                  <a:gd name="T19" fmla="*/ 108 h 326"/>
                  <a:gd name="T20" fmla="*/ 241 w 298"/>
                  <a:gd name="T21" fmla="*/ 58 h 326"/>
                  <a:gd name="T22" fmla="*/ 273 w 298"/>
                  <a:gd name="T23" fmla="*/ 249 h 326"/>
                  <a:gd name="T24" fmla="*/ 142 w 298"/>
                  <a:gd name="T25" fmla="*/ 29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326">
                    <a:moveTo>
                      <a:pt x="142" y="296"/>
                    </a:moveTo>
                    <a:cubicBezTo>
                      <a:pt x="125" y="326"/>
                      <a:pt x="14" y="256"/>
                      <a:pt x="12" y="249"/>
                    </a:cubicBezTo>
                    <a:cubicBezTo>
                      <a:pt x="0" y="215"/>
                      <a:pt x="3" y="110"/>
                      <a:pt x="47" y="64"/>
                    </a:cubicBezTo>
                    <a:cubicBezTo>
                      <a:pt x="44" y="78"/>
                      <a:pt x="37" y="99"/>
                      <a:pt x="54" y="110"/>
                    </a:cubicBezTo>
                    <a:cubicBezTo>
                      <a:pt x="55" y="81"/>
                      <a:pt x="59" y="41"/>
                      <a:pt x="103" y="25"/>
                    </a:cubicBezTo>
                    <a:cubicBezTo>
                      <a:pt x="88" y="41"/>
                      <a:pt x="80" y="63"/>
                      <a:pt x="92" y="91"/>
                    </a:cubicBezTo>
                    <a:cubicBezTo>
                      <a:pt x="125" y="67"/>
                      <a:pt x="109" y="3"/>
                      <a:pt x="158" y="0"/>
                    </a:cubicBezTo>
                    <a:cubicBezTo>
                      <a:pt x="131" y="52"/>
                      <a:pt x="172" y="91"/>
                      <a:pt x="197" y="87"/>
                    </a:cubicBezTo>
                    <a:cubicBezTo>
                      <a:pt x="213" y="62"/>
                      <a:pt x="192" y="40"/>
                      <a:pt x="177" y="24"/>
                    </a:cubicBezTo>
                    <a:cubicBezTo>
                      <a:pt x="207" y="22"/>
                      <a:pt x="243" y="80"/>
                      <a:pt x="242" y="108"/>
                    </a:cubicBezTo>
                    <a:cubicBezTo>
                      <a:pt x="255" y="93"/>
                      <a:pt x="250" y="79"/>
                      <a:pt x="241" y="58"/>
                    </a:cubicBezTo>
                    <a:cubicBezTo>
                      <a:pt x="298" y="101"/>
                      <a:pt x="282" y="205"/>
                      <a:pt x="273" y="249"/>
                    </a:cubicBezTo>
                    <a:cubicBezTo>
                      <a:pt x="271" y="256"/>
                      <a:pt x="159" y="326"/>
                      <a:pt x="142" y="296"/>
                    </a:cubicBezTo>
                    <a:close/>
                  </a:path>
                </a:pathLst>
              </a:custGeom>
              <a:solidFill>
                <a:srgbClr val="EA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5" name="Freeform 7"/>
              <p:cNvSpPr>
                <a:spLocks/>
              </p:cNvSpPr>
              <p:nvPr/>
            </p:nvSpPr>
            <p:spPr bwMode="auto">
              <a:xfrm>
                <a:off x="6647671" y="6538748"/>
                <a:ext cx="984252" cy="584199"/>
              </a:xfrm>
              <a:custGeom>
                <a:avLst/>
                <a:gdLst>
                  <a:gd name="T0" fmla="*/ 68 w 394"/>
                  <a:gd name="T1" fmla="*/ 47 h 234"/>
                  <a:gd name="T2" fmla="*/ 0 w 394"/>
                  <a:gd name="T3" fmla="*/ 172 h 234"/>
                  <a:gd name="T4" fmla="*/ 197 w 394"/>
                  <a:gd name="T5" fmla="*/ 234 h 234"/>
                  <a:gd name="T6" fmla="*/ 394 w 394"/>
                  <a:gd name="T7" fmla="*/ 172 h 234"/>
                  <a:gd name="T8" fmla="*/ 325 w 394"/>
                  <a:gd name="T9" fmla="*/ 47 h 234"/>
                  <a:gd name="T10" fmla="*/ 197 w 394"/>
                  <a:gd name="T11" fmla="*/ 1 h 234"/>
                  <a:gd name="T12" fmla="*/ 68 w 394"/>
                  <a:gd name="T13" fmla="*/ 4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4" h="234">
                    <a:moveTo>
                      <a:pt x="68" y="47"/>
                    </a:moveTo>
                    <a:cubicBezTo>
                      <a:pt x="34" y="69"/>
                      <a:pt x="20" y="116"/>
                      <a:pt x="0" y="172"/>
                    </a:cubicBezTo>
                    <a:cubicBezTo>
                      <a:pt x="56" y="211"/>
                      <a:pt x="124" y="234"/>
                      <a:pt x="197" y="234"/>
                    </a:cubicBezTo>
                    <a:cubicBezTo>
                      <a:pt x="270" y="234"/>
                      <a:pt x="338" y="211"/>
                      <a:pt x="394" y="172"/>
                    </a:cubicBezTo>
                    <a:cubicBezTo>
                      <a:pt x="374" y="116"/>
                      <a:pt x="360" y="68"/>
                      <a:pt x="325" y="47"/>
                    </a:cubicBezTo>
                    <a:cubicBezTo>
                      <a:pt x="267" y="10"/>
                      <a:pt x="231" y="1"/>
                      <a:pt x="197" y="1"/>
                    </a:cubicBezTo>
                    <a:cubicBezTo>
                      <a:pt x="161" y="0"/>
                      <a:pt x="126" y="9"/>
                      <a:pt x="68" y="47"/>
                    </a:cubicBezTo>
                    <a:close/>
                  </a:path>
                </a:pathLst>
              </a:custGeom>
              <a:solidFill>
                <a:srgbClr val="F7CD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6" name="Freeform 8"/>
              <p:cNvSpPr>
                <a:spLocks/>
              </p:cNvSpPr>
              <p:nvPr/>
            </p:nvSpPr>
            <p:spPr bwMode="auto">
              <a:xfrm>
                <a:off x="6647671" y="6538748"/>
                <a:ext cx="492126" cy="584199"/>
              </a:xfrm>
              <a:custGeom>
                <a:avLst/>
                <a:gdLst>
                  <a:gd name="T0" fmla="*/ 68 w 197"/>
                  <a:gd name="T1" fmla="*/ 47 h 234"/>
                  <a:gd name="T2" fmla="*/ 0 w 197"/>
                  <a:gd name="T3" fmla="*/ 172 h 234"/>
                  <a:gd name="T4" fmla="*/ 197 w 197"/>
                  <a:gd name="T5" fmla="*/ 234 h 234"/>
                  <a:gd name="T6" fmla="*/ 197 w 197"/>
                  <a:gd name="T7" fmla="*/ 1 h 234"/>
                  <a:gd name="T8" fmla="*/ 197 w 197"/>
                  <a:gd name="T9" fmla="*/ 1 h 234"/>
                  <a:gd name="T10" fmla="*/ 68 w 197"/>
                  <a:gd name="T11" fmla="*/ 4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234">
                    <a:moveTo>
                      <a:pt x="68" y="47"/>
                    </a:moveTo>
                    <a:cubicBezTo>
                      <a:pt x="34" y="69"/>
                      <a:pt x="20" y="116"/>
                      <a:pt x="0" y="172"/>
                    </a:cubicBezTo>
                    <a:cubicBezTo>
                      <a:pt x="56" y="211"/>
                      <a:pt x="124" y="234"/>
                      <a:pt x="197" y="234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61" y="0"/>
                      <a:pt x="126" y="9"/>
                      <a:pt x="68" y="47"/>
                    </a:cubicBezTo>
                    <a:close/>
                  </a:path>
                </a:pathLst>
              </a:custGeom>
              <a:solidFill>
                <a:srgbClr val="EA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7" name="Freeform 9"/>
              <p:cNvSpPr>
                <a:spLocks/>
              </p:cNvSpPr>
              <p:nvPr/>
            </p:nvSpPr>
            <p:spPr bwMode="auto">
              <a:xfrm>
                <a:off x="7017560" y="6214899"/>
                <a:ext cx="242888" cy="820736"/>
              </a:xfrm>
              <a:custGeom>
                <a:avLst/>
                <a:gdLst>
                  <a:gd name="T0" fmla="*/ 0 w 97"/>
                  <a:gd name="T1" fmla="*/ 0 h 328"/>
                  <a:gd name="T2" fmla="*/ 97 w 97"/>
                  <a:gd name="T3" fmla="*/ 0 h 328"/>
                  <a:gd name="T4" fmla="*/ 97 w 97"/>
                  <a:gd name="T5" fmla="*/ 141 h 328"/>
                  <a:gd name="T6" fmla="*/ 49 w 97"/>
                  <a:gd name="T7" fmla="*/ 328 h 328"/>
                  <a:gd name="T8" fmla="*/ 0 w 97"/>
                  <a:gd name="T9" fmla="*/ 141 h 328"/>
                  <a:gd name="T10" fmla="*/ 0 w 97"/>
                  <a:gd name="T11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328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97" y="165"/>
                      <a:pt x="60" y="251"/>
                      <a:pt x="49" y="328"/>
                    </a:cubicBezTo>
                    <a:cubicBezTo>
                      <a:pt x="41" y="281"/>
                      <a:pt x="0" y="167"/>
                      <a:pt x="0" y="14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8" name="Freeform 10"/>
              <p:cNvSpPr>
                <a:spLocks/>
              </p:cNvSpPr>
              <p:nvPr/>
            </p:nvSpPr>
            <p:spPr bwMode="auto">
              <a:xfrm>
                <a:off x="7069947" y="6778461"/>
                <a:ext cx="131763" cy="257175"/>
              </a:xfrm>
              <a:custGeom>
                <a:avLst/>
                <a:gdLst>
                  <a:gd name="T0" fmla="*/ 53 w 53"/>
                  <a:gd name="T1" fmla="*/ 0 h 103"/>
                  <a:gd name="T2" fmla="*/ 28 w 53"/>
                  <a:gd name="T3" fmla="*/ 103 h 103"/>
                  <a:gd name="T4" fmla="*/ 0 w 53"/>
                  <a:gd name="T5" fmla="*/ 0 h 103"/>
                  <a:gd name="T6" fmla="*/ 28 w 53"/>
                  <a:gd name="T7" fmla="*/ 3 h 103"/>
                  <a:gd name="T8" fmla="*/ 53 w 53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03">
                    <a:moveTo>
                      <a:pt x="53" y="0"/>
                    </a:moveTo>
                    <a:cubicBezTo>
                      <a:pt x="43" y="32"/>
                      <a:pt x="33" y="68"/>
                      <a:pt x="28" y="103"/>
                    </a:cubicBezTo>
                    <a:cubicBezTo>
                      <a:pt x="24" y="79"/>
                      <a:pt x="11" y="38"/>
                      <a:pt x="0" y="0"/>
                    </a:cubicBezTo>
                    <a:cubicBezTo>
                      <a:pt x="9" y="1"/>
                      <a:pt x="18" y="3"/>
                      <a:pt x="28" y="3"/>
                    </a:cubicBezTo>
                    <a:cubicBezTo>
                      <a:pt x="37" y="3"/>
                      <a:pt x="45" y="2"/>
                      <a:pt x="5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19" name="Freeform 11"/>
              <p:cNvSpPr>
                <a:spLocks/>
              </p:cNvSpPr>
              <p:nvPr/>
            </p:nvSpPr>
            <p:spPr bwMode="auto">
              <a:xfrm>
                <a:off x="7017560" y="6392699"/>
                <a:ext cx="242888" cy="165100"/>
              </a:xfrm>
              <a:custGeom>
                <a:avLst/>
                <a:gdLst>
                  <a:gd name="T0" fmla="*/ 153 w 153"/>
                  <a:gd name="T1" fmla="*/ 29 h 104"/>
                  <a:gd name="T2" fmla="*/ 153 w 153"/>
                  <a:gd name="T3" fmla="*/ 0 h 104"/>
                  <a:gd name="T4" fmla="*/ 0 w 153"/>
                  <a:gd name="T5" fmla="*/ 0 h 104"/>
                  <a:gd name="T6" fmla="*/ 0 w 153"/>
                  <a:gd name="T7" fmla="*/ 104 h 104"/>
                  <a:gd name="T8" fmla="*/ 153 w 153"/>
                  <a:gd name="T9" fmla="*/ 2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4">
                    <a:moveTo>
                      <a:pt x="153" y="29"/>
                    </a:moveTo>
                    <a:lnTo>
                      <a:pt x="153" y="0"/>
                    </a:lnTo>
                    <a:lnTo>
                      <a:pt x="0" y="0"/>
                    </a:lnTo>
                    <a:lnTo>
                      <a:pt x="0" y="104"/>
                    </a:lnTo>
                    <a:lnTo>
                      <a:pt x="153" y="29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0" name="Freeform 12"/>
              <p:cNvSpPr>
                <a:spLocks/>
              </p:cNvSpPr>
              <p:nvPr/>
            </p:nvSpPr>
            <p:spPr bwMode="auto">
              <a:xfrm>
                <a:off x="6623859" y="5767224"/>
                <a:ext cx="1030290" cy="681037"/>
              </a:xfrm>
              <a:custGeom>
                <a:avLst/>
                <a:gdLst>
                  <a:gd name="T0" fmla="*/ 207 w 413"/>
                  <a:gd name="T1" fmla="*/ 0 h 272"/>
                  <a:gd name="T2" fmla="*/ 207 w 413"/>
                  <a:gd name="T3" fmla="*/ 272 h 272"/>
                  <a:gd name="T4" fmla="*/ 207 w 413"/>
                  <a:gd name="T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3" h="272">
                    <a:moveTo>
                      <a:pt x="207" y="0"/>
                    </a:moveTo>
                    <a:cubicBezTo>
                      <a:pt x="413" y="0"/>
                      <a:pt x="329" y="272"/>
                      <a:pt x="207" y="272"/>
                    </a:cubicBezTo>
                    <a:cubicBezTo>
                      <a:pt x="84" y="272"/>
                      <a:pt x="0" y="0"/>
                      <a:pt x="207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1" name="Freeform 13"/>
              <p:cNvSpPr>
                <a:spLocks/>
              </p:cNvSpPr>
              <p:nvPr/>
            </p:nvSpPr>
            <p:spPr bwMode="auto">
              <a:xfrm>
                <a:off x="7139798" y="5767224"/>
                <a:ext cx="514351" cy="681037"/>
              </a:xfrm>
              <a:custGeom>
                <a:avLst/>
                <a:gdLst>
                  <a:gd name="T0" fmla="*/ 0 w 206"/>
                  <a:gd name="T1" fmla="*/ 0 h 272"/>
                  <a:gd name="T2" fmla="*/ 0 w 206"/>
                  <a:gd name="T3" fmla="*/ 272 h 272"/>
                  <a:gd name="T4" fmla="*/ 0 w 206"/>
                  <a:gd name="T5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" h="272">
                    <a:moveTo>
                      <a:pt x="0" y="0"/>
                    </a:moveTo>
                    <a:cubicBezTo>
                      <a:pt x="206" y="0"/>
                      <a:pt x="122" y="272"/>
                      <a:pt x="0" y="2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2" name="Freeform 14"/>
              <p:cNvSpPr>
                <a:spLocks/>
              </p:cNvSpPr>
              <p:nvPr/>
            </p:nvSpPr>
            <p:spPr bwMode="auto">
              <a:xfrm>
                <a:off x="6769909" y="5641812"/>
                <a:ext cx="736602" cy="555624"/>
              </a:xfrm>
              <a:custGeom>
                <a:avLst/>
                <a:gdLst>
                  <a:gd name="T0" fmla="*/ 146 w 295"/>
                  <a:gd name="T1" fmla="*/ 83 h 222"/>
                  <a:gd name="T2" fmla="*/ 260 w 295"/>
                  <a:gd name="T3" fmla="*/ 163 h 222"/>
                  <a:gd name="T4" fmla="*/ 280 w 295"/>
                  <a:gd name="T5" fmla="*/ 170 h 222"/>
                  <a:gd name="T6" fmla="*/ 151 w 295"/>
                  <a:gd name="T7" fmla="*/ 0 h 222"/>
                  <a:gd name="T8" fmla="*/ 15 w 295"/>
                  <a:gd name="T9" fmla="*/ 164 h 222"/>
                  <a:gd name="T10" fmla="*/ 40 w 295"/>
                  <a:gd name="T11" fmla="*/ 164 h 222"/>
                  <a:gd name="T12" fmla="*/ 146 w 295"/>
                  <a:gd name="T13" fmla="*/ 8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5" h="222">
                    <a:moveTo>
                      <a:pt x="146" y="83"/>
                    </a:moveTo>
                    <a:cubicBezTo>
                      <a:pt x="215" y="83"/>
                      <a:pt x="249" y="121"/>
                      <a:pt x="260" y="163"/>
                    </a:cubicBezTo>
                    <a:cubicBezTo>
                      <a:pt x="271" y="205"/>
                      <a:pt x="265" y="201"/>
                      <a:pt x="280" y="170"/>
                    </a:cubicBezTo>
                    <a:cubicBezTo>
                      <a:pt x="295" y="138"/>
                      <a:pt x="258" y="0"/>
                      <a:pt x="151" y="0"/>
                    </a:cubicBezTo>
                    <a:cubicBezTo>
                      <a:pt x="44" y="0"/>
                      <a:pt x="0" y="106"/>
                      <a:pt x="15" y="164"/>
                    </a:cubicBezTo>
                    <a:cubicBezTo>
                      <a:pt x="30" y="222"/>
                      <a:pt x="30" y="208"/>
                      <a:pt x="40" y="164"/>
                    </a:cubicBezTo>
                    <a:cubicBezTo>
                      <a:pt x="49" y="120"/>
                      <a:pt x="69" y="85"/>
                      <a:pt x="146" y="83"/>
                    </a:cubicBezTo>
                    <a:close/>
                  </a:path>
                </a:pathLst>
              </a:custGeom>
              <a:solidFill>
                <a:srgbClr val="EA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3" name="Freeform 15"/>
              <p:cNvSpPr>
                <a:spLocks/>
              </p:cNvSpPr>
              <p:nvPr/>
            </p:nvSpPr>
            <p:spPr bwMode="auto">
              <a:xfrm>
                <a:off x="6798484" y="5641812"/>
                <a:ext cx="688977" cy="568324"/>
              </a:xfrm>
              <a:custGeom>
                <a:avLst/>
                <a:gdLst>
                  <a:gd name="T0" fmla="*/ 137 w 276"/>
                  <a:gd name="T1" fmla="*/ 83 h 227"/>
                  <a:gd name="T2" fmla="*/ 37 w 276"/>
                  <a:gd name="T3" fmla="*/ 206 h 227"/>
                  <a:gd name="T4" fmla="*/ 27 w 276"/>
                  <a:gd name="T5" fmla="*/ 206 h 227"/>
                  <a:gd name="T6" fmla="*/ 2 w 276"/>
                  <a:gd name="T7" fmla="*/ 161 h 227"/>
                  <a:gd name="T8" fmla="*/ 60 w 276"/>
                  <a:gd name="T9" fmla="*/ 47 h 227"/>
                  <a:gd name="T10" fmla="*/ 65 w 276"/>
                  <a:gd name="T11" fmla="*/ 80 h 227"/>
                  <a:gd name="T12" fmla="*/ 105 w 276"/>
                  <a:gd name="T13" fmla="*/ 18 h 227"/>
                  <a:gd name="T14" fmla="*/ 96 w 276"/>
                  <a:gd name="T15" fmla="*/ 66 h 227"/>
                  <a:gd name="T16" fmla="*/ 151 w 276"/>
                  <a:gd name="T17" fmla="*/ 0 h 227"/>
                  <a:gd name="T18" fmla="*/ 183 w 276"/>
                  <a:gd name="T19" fmla="*/ 63 h 227"/>
                  <a:gd name="T20" fmla="*/ 166 w 276"/>
                  <a:gd name="T21" fmla="*/ 18 h 227"/>
                  <a:gd name="T22" fmla="*/ 220 w 276"/>
                  <a:gd name="T23" fmla="*/ 78 h 227"/>
                  <a:gd name="T24" fmla="*/ 219 w 276"/>
                  <a:gd name="T25" fmla="*/ 42 h 227"/>
                  <a:gd name="T26" fmla="*/ 272 w 276"/>
                  <a:gd name="T27" fmla="*/ 153 h 227"/>
                  <a:gd name="T28" fmla="*/ 244 w 276"/>
                  <a:gd name="T29" fmla="*/ 204 h 227"/>
                  <a:gd name="T30" fmla="*/ 234 w 276"/>
                  <a:gd name="T31" fmla="*/ 207 h 227"/>
                  <a:gd name="T32" fmla="*/ 137 w 276"/>
                  <a:gd name="T33" fmla="*/ 8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6" h="227">
                    <a:moveTo>
                      <a:pt x="137" y="83"/>
                    </a:moveTo>
                    <a:cubicBezTo>
                      <a:pt x="57" y="83"/>
                      <a:pt x="28" y="142"/>
                      <a:pt x="37" y="206"/>
                    </a:cubicBezTo>
                    <a:cubicBezTo>
                      <a:pt x="40" y="222"/>
                      <a:pt x="28" y="219"/>
                      <a:pt x="27" y="206"/>
                    </a:cubicBezTo>
                    <a:cubicBezTo>
                      <a:pt x="27" y="192"/>
                      <a:pt x="17" y="160"/>
                      <a:pt x="2" y="161"/>
                    </a:cubicBezTo>
                    <a:cubicBezTo>
                      <a:pt x="0" y="130"/>
                      <a:pt x="32" y="72"/>
                      <a:pt x="60" y="47"/>
                    </a:cubicBezTo>
                    <a:cubicBezTo>
                      <a:pt x="57" y="57"/>
                      <a:pt x="51" y="72"/>
                      <a:pt x="65" y="80"/>
                    </a:cubicBezTo>
                    <a:cubicBezTo>
                      <a:pt x="66" y="59"/>
                      <a:pt x="69" y="30"/>
                      <a:pt x="105" y="18"/>
                    </a:cubicBezTo>
                    <a:cubicBezTo>
                      <a:pt x="93" y="30"/>
                      <a:pt x="87" y="46"/>
                      <a:pt x="96" y="66"/>
                    </a:cubicBezTo>
                    <a:cubicBezTo>
                      <a:pt x="124" y="48"/>
                      <a:pt x="110" y="3"/>
                      <a:pt x="151" y="0"/>
                    </a:cubicBezTo>
                    <a:cubicBezTo>
                      <a:pt x="129" y="38"/>
                      <a:pt x="162" y="66"/>
                      <a:pt x="183" y="63"/>
                    </a:cubicBezTo>
                    <a:cubicBezTo>
                      <a:pt x="196" y="45"/>
                      <a:pt x="178" y="29"/>
                      <a:pt x="166" y="18"/>
                    </a:cubicBezTo>
                    <a:cubicBezTo>
                      <a:pt x="191" y="16"/>
                      <a:pt x="220" y="58"/>
                      <a:pt x="220" y="78"/>
                    </a:cubicBezTo>
                    <a:cubicBezTo>
                      <a:pt x="231" y="68"/>
                      <a:pt x="226" y="57"/>
                      <a:pt x="219" y="42"/>
                    </a:cubicBezTo>
                    <a:cubicBezTo>
                      <a:pt x="253" y="65"/>
                      <a:pt x="276" y="121"/>
                      <a:pt x="272" y="153"/>
                    </a:cubicBezTo>
                    <a:cubicBezTo>
                      <a:pt x="265" y="146"/>
                      <a:pt x="251" y="148"/>
                      <a:pt x="244" y="204"/>
                    </a:cubicBezTo>
                    <a:cubicBezTo>
                      <a:pt x="241" y="227"/>
                      <a:pt x="231" y="220"/>
                      <a:pt x="234" y="207"/>
                    </a:cubicBezTo>
                    <a:cubicBezTo>
                      <a:pt x="256" y="124"/>
                      <a:pt x="209" y="82"/>
                      <a:pt x="137" y="83"/>
                    </a:cubicBezTo>
                    <a:close/>
                  </a:path>
                </a:pathLst>
              </a:custGeom>
              <a:solidFill>
                <a:srgbClr val="DE5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4" name="Freeform 16"/>
              <p:cNvSpPr>
                <a:spLocks/>
              </p:cNvSpPr>
              <p:nvPr/>
            </p:nvSpPr>
            <p:spPr bwMode="auto">
              <a:xfrm>
                <a:off x="7409673" y="5997412"/>
                <a:ext cx="87313" cy="165100"/>
              </a:xfrm>
              <a:custGeom>
                <a:avLst/>
                <a:gdLst>
                  <a:gd name="T0" fmla="*/ 24 w 35"/>
                  <a:gd name="T1" fmla="*/ 2 h 66"/>
                  <a:gd name="T2" fmla="*/ 31 w 35"/>
                  <a:gd name="T3" fmla="*/ 36 h 66"/>
                  <a:gd name="T4" fmla="*/ 10 w 35"/>
                  <a:gd name="T5" fmla="*/ 65 h 66"/>
                  <a:gd name="T6" fmla="*/ 4 w 35"/>
                  <a:gd name="T7" fmla="*/ 30 h 66"/>
                  <a:gd name="T8" fmla="*/ 24 w 35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24" y="2"/>
                    </a:moveTo>
                    <a:cubicBezTo>
                      <a:pt x="32" y="3"/>
                      <a:pt x="35" y="19"/>
                      <a:pt x="31" y="36"/>
                    </a:cubicBezTo>
                    <a:cubicBezTo>
                      <a:pt x="27" y="54"/>
                      <a:pt x="18" y="66"/>
                      <a:pt x="10" y="65"/>
                    </a:cubicBezTo>
                    <a:cubicBezTo>
                      <a:pt x="3" y="63"/>
                      <a:pt x="0" y="48"/>
                      <a:pt x="4" y="30"/>
                    </a:cubicBezTo>
                    <a:cubicBezTo>
                      <a:pt x="8" y="13"/>
                      <a:pt x="17" y="0"/>
                      <a:pt x="2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5" name="Freeform 17"/>
              <p:cNvSpPr>
                <a:spLocks/>
              </p:cNvSpPr>
              <p:nvPr/>
            </p:nvSpPr>
            <p:spPr bwMode="auto">
              <a:xfrm>
                <a:off x="6782609" y="5997412"/>
                <a:ext cx="87313" cy="165100"/>
              </a:xfrm>
              <a:custGeom>
                <a:avLst/>
                <a:gdLst>
                  <a:gd name="T0" fmla="*/ 10 w 35"/>
                  <a:gd name="T1" fmla="*/ 2 h 66"/>
                  <a:gd name="T2" fmla="*/ 4 w 35"/>
                  <a:gd name="T3" fmla="*/ 36 h 66"/>
                  <a:gd name="T4" fmla="*/ 24 w 35"/>
                  <a:gd name="T5" fmla="*/ 65 h 66"/>
                  <a:gd name="T6" fmla="*/ 31 w 35"/>
                  <a:gd name="T7" fmla="*/ 30 h 66"/>
                  <a:gd name="T8" fmla="*/ 10 w 35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6">
                    <a:moveTo>
                      <a:pt x="10" y="2"/>
                    </a:moveTo>
                    <a:cubicBezTo>
                      <a:pt x="3" y="3"/>
                      <a:pt x="0" y="19"/>
                      <a:pt x="4" y="36"/>
                    </a:cubicBezTo>
                    <a:cubicBezTo>
                      <a:pt x="8" y="54"/>
                      <a:pt x="17" y="66"/>
                      <a:pt x="24" y="65"/>
                    </a:cubicBezTo>
                    <a:cubicBezTo>
                      <a:pt x="32" y="63"/>
                      <a:pt x="35" y="48"/>
                      <a:pt x="31" y="30"/>
                    </a:cubicBezTo>
                    <a:cubicBezTo>
                      <a:pt x="27" y="13"/>
                      <a:pt x="18" y="0"/>
                      <a:pt x="10" y="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6" name="Freeform 18"/>
              <p:cNvSpPr>
                <a:spLocks noEditPoints="1"/>
              </p:cNvSpPr>
              <p:nvPr/>
            </p:nvSpPr>
            <p:spPr bwMode="auto">
              <a:xfrm>
                <a:off x="6904847" y="6013287"/>
                <a:ext cx="469901" cy="177800"/>
              </a:xfrm>
              <a:custGeom>
                <a:avLst/>
                <a:gdLst>
                  <a:gd name="T0" fmla="*/ 94 w 188"/>
                  <a:gd name="T1" fmla="*/ 25 h 71"/>
                  <a:gd name="T2" fmla="*/ 102 w 188"/>
                  <a:gd name="T3" fmla="*/ 25 h 71"/>
                  <a:gd name="T4" fmla="*/ 107 w 188"/>
                  <a:gd name="T5" fmla="*/ 43 h 71"/>
                  <a:gd name="T6" fmla="*/ 151 w 188"/>
                  <a:gd name="T7" fmla="*/ 70 h 71"/>
                  <a:gd name="T8" fmla="*/ 184 w 188"/>
                  <a:gd name="T9" fmla="*/ 39 h 71"/>
                  <a:gd name="T10" fmla="*/ 171 w 188"/>
                  <a:gd name="T11" fmla="*/ 3 h 71"/>
                  <a:gd name="T12" fmla="*/ 149 w 188"/>
                  <a:gd name="T13" fmla="*/ 0 h 71"/>
                  <a:gd name="T14" fmla="*/ 149 w 188"/>
                  <a:gd name="T15" fmla="*/ 0 h 71"/>
                  <a:gd name="T16" fmla="*/ 96 w 188"/>
                  <a:gd name="T17" fmla="*/ 0 h 71"/>
                  <a:gd name="T18" fmla="*/ 94 w 188"/>
                  <a:gd name="T19" fmla="*/ 0 h 71"/>
                  <a:gd name="T20" fmla="*/ 94 w 188"/>
                  <a:gd name="T21" fmla="*/ 3 h 71"/>
                  <a:gd name="T22" fmla="*/ 96 w 188"/>
                  <a:gd name="T23" fmla="*/ 3 h 71"/>
                  <a:gd name="T24" fmla="*/ 124 w 188"/>
                  <a:gd name="T25" fmla="*/ 3 h 71"/>
                  <a:gd name="T26" fmla="*/ 114 w 188"/>
                  <a:gd name="T27" fmla="*/ 7 h 71"/>
                  <a:gd name="T28" fmla="*/ 102 w 188"/>
                  <a:gd name="T29" fmla="*/ 22 h 71"/>
                  <a:gd name="T30" fmla="*/ 94 w 188"/>
                  <a:gd name="T31" fmla="*/ 22 h 71"/>
                  <a:gd name="T32" fmla="*/ 94 w 188"/>
                  <a:gd name="T33" fmla="*/ 25 h 71"/>
                  <a:gd name="T34" fmla="*/ 17 w 188"/>
                  <a:gd name="T35" fmla="*/ 3 h 71"/>
                  <a:gd name="T36" fmla="*/ 3 w 188"/>
                  <a:gd name="T37" fmla="*/ 39 h 71"/>
                  <a:gd name="T38" fmla="*/ 37 w 188"/>
                  <a:gd name="T39" fmla="*/ 70 h 71"/>
                  <a:gd name="T40" fmla="*/ 81 w 188"/>
                  <a:gd name="T41" fmla="*/ 43 h 71"/>
                  <a:gd name="T42" fmla="*/ 86 w 188"/>
                  <a:gd name="T43" fmla="*/ 25 h 71"/>
                  <a:gd name="T44" fmla="*/ 94 w 188"/>
                  <a:gd name="T45" fmla="*/ 25 h 71"/>
                  <a:gd name="T46" fmla="*/ 94 w 188"/>
                  <a:gd name="T47" fmla="*/ 22 h 71"/>
                  <a:gd name="T48" fmla="*/ 85 w 188"/>
                  <a:gd name="T49" fmla="*/ 22 h 71"/>
                  <a:gd name="T50" fmla="*/ 74 w 188"/>
                  <a:gd name="T51" fmla="*/ 7 h 71"/>
                  <a:gd name="T52" fmla="*/ 64 w 188"/>
                  <a:gd name="T53" fmla="*/ 3 h 71"/>
                  <a:gd name="T54" fmla="*/ 92 w 188"/>
                  <a:gd name="T55" fmla="*/ 3 h 71"/>
                  <a:gd name="T56" fmla="*/ 94 w 188"/>
                  <a:gd name="T57" fmla="*/ 3 h 71"/>
                  <a:gd name="T58" fmla="*/ 94 w 188"/>
                  <a:gd name="T59" fmla="*/ 0 h 71"/>
                  <a:gd name="T60" fmla="*/ 92 w 188"/>
                  <a:gd name="T61" fmla="*/ 0 h 71"/>
                  <a:gd name="T62" fmla="*/ 39 w 188"/>
                  <a:gd name="T63" fmla="*/ 0 h 71"/>
                  <a:gd name="T64" fmla="*/ 39 w 188"/>
                  <a:gd name="T65" fmla="*/ 0 h 71"/>
                  <a:gd name="T66" fmla="*/ 17 w 188"/>
                  <a:gd name="T67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8" h="71">
                    <a:moveTo>
                      <a:pt x="94" y="25"/>
                    </a:move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31"/>
                      <a:pt x="103" y="38"/>
                      <a:pt x="107" y="43"/>
                    </a:cubicBezTo>
                    <a:cubicBezTo>
                      <a:pt x="115" y="56"/>
                      <a:pt x="135" y="68"/>
                      <a:pt x="151" y="70"/>
                    </a:cubicBezTo>
                    <a:cubicBezTo>
                      <a:pt x="167" y="71"/>
                      <a:pt x="181" y="61"/>
                      <a:pt x="184" y="39"/>
                    </a:cubicBezTo>
                    <a:cubicBezTo>
                      <a:pt x="188" y="17"/>
                      <a:pt x="178" y="7"/>
                      <a:pt x="171" y="3"/>
                    </a:cubicBezTo>
                    <a:cubicBezTo>
                      <a:pt x="165" y="1"/>
                      <a:pt x="157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0" y="4"/>
                      <a:pt x="116" y="5"/>
                      <a:pt x="114" y="7"/>
                    </a:cubicBezTo>
                    <a:cubicBezTo>
                      <a:pt x="108" y="9"/>
                      <a:pt x="104" y="15"/>
                      <a:pt x="102" y="22"/>
                    </a:cubicBezTo>
                    <a:cubicBezTo>
                      <a:pt x="94" y="22"/>
                      <a:pt x="94" y="22"/>
                      <a:pt x="94" y="22"/>
                    </a:cubicBezTo>
                    <a:lnTo>
                      <a:pt x="94" y="25"/>
                    </a:lnTo>
                    <a:close/>
                    <a:moveTo>
                      <a:pt x="17" y="3"/>
                    </a:moveTo>
                    <a:cubicBezTo>
                      <a:pt x="10" y="7"/>
                      <a:pt x="0" y="17"/>
                      <a:pt x="3" y="39"/>
                    </a:cubicBezTo>
                    <a:cubicBezTo>
                      <a:pt x="7" y="61"/>
                      <a:pt x="21" y="71"/>
                      <a:pt x="37" y="70"/>
                    </a:cubicBezTo>
                    <a:cubicBezTo>
                      <a:pt x="53" y="68"/>
                      <a:pt x="73" y="56"/>
                      <a:pt x="81" y="43"/>
                    </a:cubicBezTo>
                    <a:cubicBezTo>
                      <a:pt x="85" y="38"/>
                      <a:pt x="86" y="31"/>
                      <a:pt x="86" y="25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4" y="15"/>
                      <a:pt x="80" y="9"/>
                      <a:pt x="74" y="7"/>
                    </a:cubicBezTo>
                    <a:cubicBezTo>
                      <a:pt x="72" y="5"/>
                      <a:pt x="68" y="4"/>
                      <a:pt x="64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1" y="0"/>
                      <a:pt x="23" y="1"/>
                      <a:pt x="17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7" name="Freeform 19"/>
              <p:cNvSpPr>
                <a:spLocks/>
              </p:cNvSpPr>
              <p:nvPr/>
            </p:nvSpPr>
            <p:spPr bwMode="auto">
              <a:xfrm>
                <a:off x="6917547" y="6019637"/>
                <a:ext cx="200025" cy="160337"/>
              </a:xfrm>
              <a:custGeom>
                <a:avLst/>
                <a:gdLst>
                  <a:gd name="T0" fmla="*/ 13 w 80"/>
                  <a:gd name="T1" fmla="*/ 4 h 64"/>
                  <a:gd name="T2" fmla="*/ 4 w 80"/>
                  <a:gd name="T3" fmla="*/ 13 h 64"/>
                  <a:gd name="T4" fmla="*/ 2 w 80"/>
                  <a:gd name="T5" fmla="*/ 35 h 64"/>
                  <a:gd name="T6" fmla="*/ 19 w 80"/>
                  <a:gd name="T7" fmla="*/ 62 h 64"/>
                  <a:gd name="T8" fmla="*/ 31 w 80"/>
                  <a:gd name="T9" fmla="*/ 63 h 64"/>
                  <a:gd name="T10" fmla="*/ 73 w 80"/>
                  <a:gd name="T11" fmla="*/ 39 h 64"/>
                  <a:gd name="T12" fmla="*/ 73 w 80"/>
                  <a:gd name="T13" fmla="*/ 11 h 64"/>
                  <a:gd name="T14" fmla="*/ 68 w 80"/>
                  <a:gd name="T15" fmla="*/ 7 h 64"/>
                  <a:gd name="T16" fmla="*/ 39 w 80"/>
                  <a:gd name="T17" fmla="*/ 0 h 64"/>
                  <a:gd name="T18" fmla="*/ 13 w 80"/>
                  <a:gd name="T19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64">
                    <a:moveTo>
                      <a:pt x="13" y="4"/>
                    </a:moveTo>
                    <a:cubicBezTo>
                      <a:pt x="9" y="5"/>
                      <a:pt x="6" y="9"/>
                      <a:pt x="4" y="13"/>
                    </a:cubicBezTo>
                    <a:cubicBezTo>
                      <a:pt x="1" y="20"/>
                      <a:pt x="0" y="28"/>
                      <a:pt x="2" y="35"/>
                    </a:cubicBezTo>
                    <a:cubicBezTo>
                      <a:pt x="4" y="46"/>
                      <a:pt x="9" y="57"/>
                      <a:pt x="19" y="62"/>
                    </a:cubicBezTo>
                    <a:cubicBezTo>
                      <a:pt x="23" y="63"/>
                      <a:pt x="27" y="64"/>
                      <a:pt x="31" y="63"/>
                    </a:cubicBezTo>
                    <a:cubicBezTo>
                      <a:pt x="46" y="62"/>
                      <a:pt x="65" y="51"/>
                      <a:pt x="73" y="39"/>
                    </a:cubicBezTo>
                    <a:cubicBezTo>
                      <a:pt x="79" y="30"/>
                      <a:pt x="80" y="18"/>
                      <a:pt x="73" y="11"/>
                    </a:cubicBezTo>
                    <a:cubicBezTo>
                      <a:pt x="72" y="9"/>
                      <a:pt x="70" y="8"/>
                      <a:pt x="68" y="7"/>
                    </a:cubicBezTo>
                    <a:cubicBezTo>
                      <a:pt x="60" y="3"/>
                      <a:pt x="48" y="1"/>
                      <a:pt x="39" y="0"/>
                    </a:cubicBezTo>
                    <a:cubicBezTo>
                      <a:pt x="31" y="0"/>
                      <a:pt x="21" y="0"/>
                      <a:pt x="13" y="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8" name="Freeform 20"/>
              <p:cNvSpPr>
                <a:spLocks/>
              </p:cNvSpPr>
              <p:nvPr/>
            </p:nvSpPr>
            <p:spPr bwMode="auto">
              <a:xfrm>
                <a:off x="7162023" y="6019637"/>
                <a:ext cx="198438" cy="160337"/>
              </a:xfrm>
              <a:custGeom>
                <a:avLst/>
                <a:gdLst>
                  <a:gd name="T0" fmla="*/ 66 w 79"/>
                  <a:gd name="T1" fmla="*/ 4 h 64"/>
                  <a:gd name="T2" fmla="*/ 76 w 79"/>
                  <a:gd name="T3" fmla="*/ 13 h 64"/>
                  <a:gd name="T4" fmla="*/ 78 w 79"/>
                  <a:gd name="T5" fmla="*/ 35 h 64"/>
                  <a:gd name="T6" fmla="*/ 60 w 79"/>
                  <a:gd name="T7" fmla="*/ 62 h 64"/>
                  <a:gd name="T8" fmla="*/ 48 w 79"/>
                  <a:gd name="T9" fmla="*/ 63 h 64"/>
                  <a:gd name="T10" fmla="*/ 7 w 79"/>
                  <a:gd name="T11" fmla="*/ 39 h 64"/>
                  <a:gd name="T12" fmla="*/ 7 w 79"/>
                  <a:gd name="T13" fmla="*/ 11 h 64"/>
                  <a:gd name="T14" fmla="*/ 12 w 79"/>
                  <a:gd name="T15" fmla="*/ 7 h 64"/>
                  <a:gd name="T16" fmla="*/ 41 w 79"/>
                  <a:gd name="T17" fmla="*/ 0 h 64"/>
                  <a:gd name="T18" fmla="*/ 66 w 79"/>
                  <a:gd name="T19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64">
                    <a:moveTo>
                      <a:pt x="66" y="4"/>
                    </a:moveTo>
                    <a:cubicBezTo>
                      <a:pt x="71" y="5"/>
                      <a:pt x="74" y="9"/>
                      <a:pt x="76" y="13"/>
                    </a:cubicBezTo>
                    <a:cubicBezTo>
                      <a:pt x="79" y="20"/>
                      <a:pt x="79" y="28"/>
                      <a:pt x="78" y="35"/>
                    </a:cubicBezTo>
                    <a:cubicBezTo>
                      <a:pt x="76" y="46"/>
                      <a:pt x="71" y="57"/>
                      <a:pt x="60" y="62"/>
                    </a:cubicBezTo>
                    <a:cubicBezTo>
                      <a:pt x="57" y="63"/>
                      <a:pt x="52" y="64"/>
                      <a:pt x="48" y="63"/>
                    </a:cubicBezTo>
                    <a:cubicBezTo>
                      <a:pt x="34" y="62"/>
                      <a:pt x="15" y="51"/>
                      <a:pt x="7" y="39"/>
                    </a:cubicBezTo>
                    <a:cubicBezTo>
                      <a:pt x="1" y="30"/>
                      <a:pt x="0" y="18"/>
                      <a:pt x="7" y="11"/>
                    </a:cubicBezTo>
                    <a:cubicBezTo>
                      <a:pt x="8" y="9"/>
                      <a:pt x="10" y="8"/>
                      <a:pt x="12" y="7"/>
                    </a:cubicBezTo>
                    <a:cubicBezTo>
                      <a:pt x="20" y="3"/>
                      <a:pt x="32" y="1"/>
                      <a:pt x="41" y="0"/>
                    </a:cubicBezTo>
                    <a:cubicBezTo>
                      <a:pt x="49" y="0"/>
                      <a:pt x="59" y="0"/>
                      <a:pt x="66" y="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29" name="Freeform 21"/>
              <p:cNvSpPr>
                <a:spLocks/>
              </p:cNvSpPr>
              <p:nvPr/>
            </p:nvSpPr>
            <p:spPr bwMode="auto">
              <a:xfrm>
                <a:off x="6808009" y="6383174"/>
                <a:ext cx="331788" cy="652462"/>
              </a:xfrm>
              <a:custGeom>
                <a:avLst/>
                <a:gdLst>
                  <a:gd name="T0" fmla="*/ 133 w 133"/>
                  <a:gd name="T1" fmla="*/ 261 h 261"/>
                  <a:gd name="T2" fmla="*/ 85 w 133"/>
                  <a:gd name="T3" fmla="*/ 13 h 261"/>
                  <a:gd name="T4" fmla="*/ 68 w 133"/>
                  <a:gd name="T5" fmla="*/ 0 h 261"/>
                  <a:gd name="T6" fmla="*/ 0 w 133"/>
                  <a:gd name="T7" fmla="*/ 81 h 261"/>
                  <a:gd name="T8" fmla="*/ 133 w 133"/>
                  <a:gd name="T9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261">
                    <a:moveTo>
                      <a:pt x="133" y="261"/>
                    </a:moveTo>
                    <a:cubicBezTo>
                      <a:pt x="133" y="185"/>
                      <a:pt x="76" y="96"/>
                      <a:pt x="85" y="13"/>
                    </a:cubicBezTo>
                    <a:cubicBezTo>
                      <a:pt x="80" y="9"/>
                      <a:pt x="74" y="5"/>
                      <a:pt x="68" y="0"/>
                    </a:cubicBezTo>
                    <a:cubicBezTo>
                      <a:pt x="36" y="15"/>
                      <a:pt x="11" y="59"/>
                      <a:pt x="0" y="81"/>
                    </a:cubicBezTo>
                    <a:cubicBezTo>
                      <a:pt x="97" y="83"/>
                      <a:pt x="107" y="197"/>
                      <a:pt x="133" y="261"/>
                    </a:cubicBezTo>
                    <a:close/>
                  </a:path>
                </a:pathLst>
              </a:custGeom>
              <a:solidFill>
                <a:srgbClr val="F7CD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  <p:sp>
            <p:nvSpPr>
              <p:cNvPr id="130" name="Freeform 22"/>
              <p:cNvSpPr>
                <a:spLocks/>
              </p:cNvSpPr>
              <p:nvPr/>
            </p:nvSpPr>
            <p:spPr bwMode="auto">
              <a:xfrm>
                <a:off x="7139798" y="6383174"/>
                <a:ext cx="330201" cy="652462"/>
              </a:xfrm>
              <a:custGeom>
                <a:avLst/>
                <a:gdLst>
                  <a:gd name="T0" fmla="*/ 0 w 132"/>
                  <a:gd name="T1" fmla="*/ 261 h 261"/>
                  <a:gd name="T2" fmla="*/ 47 w 132"/>
                  <a:gd name="T3" fmla="*/ 13 h 261"/>
                  <a:gd name="T4" fmla="*/ 64 w 132"/>
                  <a:gd name="T5" fmla="*/ 0 h 261"/>
                  <a:gd name="T6" fmla="*/ 132 w 132"/>
                  <a:gd name="T7" fmla="*/ 81 h 261"/>
                  <a:gd name="T8" fmla="*/ 0 w 132"/>
                  <a:gd name="T9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261">
                    <a:moveTo>
                      <a:pt x="0" y="261"/>
                    </a:moveTo>
                    <a:cubicBezTo>
                      <a:pt x="0" y="151"/>
                      <a:pt x="47" y="160"/>
                      <a:pt x="47" y="13"/>
                    </a:cubicBezTo>
                    <a:cubicBezTo>
                      <a:pt x="53" y="9"/>
                      <a:pt x="59" y="5"/>
                      <a:pt x="64" y="0"/>
                    </a:cubicBezTo>
                    <a:cubicBezTo>
                      <a:pt x="97" y="15"/>
                      <a:pt x="121" y="59"/>
                      <a:pt x="132" y="81"/>
                    </a:cubicBezTo>
                    <a:cubicBezTo>
                      <a:pt x="36" y="83"/>
                      <a:pt x="26" y="197"/>
                      <a:pt x="0" y="261"/>
                    </a:cubicBezTo>
                    <a:close/>
                  </a:path>
                </a:pathLst>
              </a:custGeom>
              <a:solidFill>
                <a:srgbClr val="EAA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a-DK"/>
              </a:p>
            </p:txBody>
          </p:sp>
        </p:grpSp>
        <p:sp>
          <p:nvSpPr>
            <p:cNvPr id="132" name="TextBox 131"/>
            <p:cNvSpPr txBox="1"/>
            <p:nvPr/>
          </p:nvSpPr>
          <p:spPr>
            <a:xfrm>
              <a:off x="8568883" y="2389543"/>
              <a:ext cx="890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DEV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V="1">
            <a:off x="7553325" y="2403398"/>
            <a:ext cx="914400" cy="517402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3139987" y="2345179"/>
            <a:ext cx="914400" cy="517402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 flipV="1">
            <a:off x="7553325" y="4270641"/>
            <a:ext cx="914400" cy="517402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>
            <a:off x="3139987" y="4212422"/>
            <a:ext cx="914400" cy="517402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5294039" y="816605"/>
            <a:ext cx="821106" cy="766604"/>
            <a:chOff x="-1682941" y="1134405"/>
            <a:chExt cx="4213553" cy="3933874"/>
          </a:xfrm>
        </p:grpSpPr>
        <p:sp>
          <p:nvSpPr>
            <p:cNvPr id="137" name="Freeform 10"/>
            <p:cNvSpPr>
              <a:spLocks/>
            </p:cNvSpPr>
            <p:nvPr/>
          </p:nvSpPr>
          <p:spPr bwMode="auto">
            <a:xfrm>
              <a:off x="-1397646" y="1134405"/>
              <a:ext cx="3928258" cy="3933874"/>
            </a:xfrm>
            <a:custGeom>
              <a:avLst/>
              <a:gdLst>
                <a:gd name="T0" fmla="*/ 0 w 1336"/>
                <a:gd name="T1" fmla="*/ 668 h 1336"/>
                <a:gd name="T2" fmla="*/ 668 w 1336"/>
                <a:gd name="T3" fmla="*/ 1336 h 1336"/>
                <a:gd name="T4" fmla="*/ 1336 w 1336"/>
                <a:gd name="T5" fmla="*/ 668 h 1336"/>
                <a:gd name="T6" fmla="*/ 668 w 1336"/>
                <a:gd name="T7" fmla="*/ 0 h 1336"/>
                <a:gd name="T8" fmla="*/ 238 w 1336"/>
                <a:gd name="T9" fmla="*/ 157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6" h="1336">
                  <a:moveTo>
                    <a:pt x="0" y="668"/>
                  </a:moveTo>
                  <a:cubicBezTo>
                    <a:pt x="0" y="1037"/>
                    <a:pt x="299" y="1336"/>
                    <a:pt x="668" y="1336"/>
                  </a:cubicBezTo>
                  <a:cubicBezTo>
                    <a:pt x="1037" y="1336"/>
                    <a:pt x="1336" y="1037"/>
                    <a:pt x="1336" y="668"/>
                  </a:cubicBezTo>
                  <a:cubicBezTo>
                    <a:pt x="1336" y="299"/>
                    <a:pt x="1037" y="0"/>
                    <a:pt x="668" y="0"/>
                  </a:cubicBezTo>
                  <a:cubicBezTo>
                    <a:pt x="504" y="0"/>
                    <a:pt x="354" y="59"/>
                    <a:pt x="238" y="157"/>
                  </a:cubicBezTo>
                </a:path>
              </a:pathLst>
            </a:custGeom>
            <a:noFill/>
            <a:ln w="25400" cap="flat">
              <a:solidFill>
                <a:srgbClr val="1F707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1"/>
            <p:cNvSpPr>
              <a:spLocks/>
            </p:cNvSpPr>
            <p:nvPr/>
          </p:nvSpPr>
          <p:spPr bwMode="auto">
            <a:xfrm>
              <a:off x="-1682941" y="2922967"/>
              <a:ext cx="609726" cy="360033"/>
            </a:xfrm>
            <a:custGeom>
              <a:avLst/>
              <a:gdLst>
                <a:gd name="T0" fmla="*/ 105 w 210"/>
                <a:gd name="T1" fmla="*/ 0 h 124"/>
                <a:gd name="T2" fmla="*/ 0 w 210"/>
                <a:gd name="T3" fmla="*/ 124 h 124"/>
                <a:gd name="T4" fmla="*/ 210 w 210"/>
                <a:gd name="T5" fmla="*/ 124 h 124"/>
                <a:gd name="T6" fmla="*/ 105 w 210"/>
                <a:gd name="T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124">
                  <a:moveTo>
                    <a:pt x="105" y="0"/>
                  </a:moveTo>
                  <a:lnTo>
                    <a:pt x="0" y="124"/>
                  </a:lnTo>
                  <a:lnTo>
                    <a:pt x="210" y="12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1F7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4127700" y="2378655"/>
            <a:ext cx="329184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3956005" y="1783326"/>
            <a:ext cx="3739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 scenarios so that both PO and DEV can understand</a:t>
            </a:r>
          </a:p>
        </p:txBody>
      </p:sp>
      <p:cxnSp>
        <p:nvCxnSpPr>
          <p:cNvPr id="141" name="Straight Arrow Connector 140"/>
          <p:cNvCxnSpPr/>
          <p:nvPr/>
        </p:nvCxnSpPr>
        <p:spPr>
          <a:xfrm flipH="1">
            <a:off x="4054387" y="5017080"/>
            <a:ext cx="3291840" cy="0"/>
          </a:xfrm>
          <a:prstGeom prst="straightConnector1">
            <a:avLst/>
          </a:prstGeom>
          <a:ln w="25400">
            <a:solidFill>
              <a:schemeClr val="accent1">
                <a:alpha val="3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830336" y="5143011"/>
            <a:ext cx="3739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Move to production</a:t>
            </a:r>
          </a:p>
        </p:txBody>
      </p:sp>
      <p:cxnSp>
        <p:nvCxnSpPr>
          <p:cNvPr id="143" name="Straight Arrow Connector 142"/>
          <p:cNvCxnSpPr/>
          <p:nvPr/>
        </p:nvCxnSpPr>
        <p:spPr>
          <a:xfrm rot="5400000">
            <a:off x="8254589" y="3594101"/>
            <a:ext cx="1463040" cy="0"/>
          </a:xfrm>
          <a:prstGeom prst="straightConnector1">
            <a:avLst/>
          </a:prstGeom>
          <a:ln w="25400">
            <a:solidFill>
              <a:schemeClr val="accent1">
                <a:alpha val="3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2492965" y="3563051"/>
            <a:ext cx="1005840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9096202" y="3156698"/>
            <a:ext cx="1539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based on </a:t>
            </a:r>
          </a:p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scenarios</a:t>
            </a:r>
          </a:p>
        </p:txBody>
      </p:sp>
      <p:grpSp>
        <p:nvGrpSpPr>
          <p:cNvPr id="146" name="Group 145"/>
          <p:cNvGrpSpPr>
            <a:grpSpLocks noChangeAspect="1"/>
          </p:cNvGrpSpPr>
          <p:nvPr/>
        </p:nvGrpSpPr>
        <p:grpSpPr bwMode="auto">
          <a:xfrm>
            <a:off x="1395814" y="3100811"/>
            <a:ext cx="837959" cy="834898"/>
            <a:chOff x="2332" y="798"/>
            <a:chExt cx="1095" cy="1091"/>
          </a:xfrm>
        </p:grpSpPr>
        <p:sp>
          <p:nvSpPr>
            <p:cNvPr id="14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2" y="798"/>
              <a:ext cx="1095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48" name="Oval 5"/>
            <p:cNvSpPr>
              <a:spLocks noChangeArrowheads="1"/>
            </p:cNvSpPr>
            <p:nvPr/>
          </p:nvSpPr>
          <p:spPr bwMode="auto">
            <a:xfrm>
              <a:off x="2334" y="797"/>
              <a:ext cx="1093" cy="1094"/>
            </a:xfrm>
            <a:prstGeom prst="ellipse">
              <a:avLst/>
            </a:prstGeom>
            <a:solidFill>
              <a:srgbClr val="1F7079">
                <a:alpha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 dirty="0"/>
            </a:p>
          </p:txBody>
        </p:sp>
        <p:sp>
          <p:nvSpPr>
            <p:cNvPr id="149" name="Freeform 6"/>
            <p:cNvSpPr>
              <a:spLocks/>
            </p:cNvSpPr>
            <p:nvPr/>
          </p:nvSpPr>
          <p:spPr bwMode="auto">
            <a:xfrm>
              <a:off x="2568" y="1519"/>
              <a:ext cx="624" cy="372"/>
            </a:xfrm>
            <a:custGeom>
              <a:avLst/>
              <a:gdLst>
                <a:gd name="T0" fmla="*/ 68 w 393"/>
                <a:gd name="T1" fmla="*/ 46 h 234"/>
                <a:gd name="T2" fmla="*/ 0 w 393"/>
                <a:gd name="T3" fmla="*/ 172 h 234"/>
                <a:gd name="T4" fmla="*/ 197 w 393"/>
                <a:gd name="T5" fmla="*/ 234 h 234"/>
                <a:gd name="T6" fmla="*/ 393 w 393"/>
                <a:gd name="T7" fmla="*/ 172 h 234"/>
                <a:gd name="T8" fmla="*/ 325 w 393"/>
                <a:gd name="T9" fmla="*/ 46 h 234"/>
                <a:gd name="T10" fmla="*/ 196 w 393"/>
                <a:gd name="T11" fmla="*/ 0 h 234"/>
                <a:gd name="T12" fmla="*/ 68 w 393"/>
                <a:gd name="T13" fmla="*/ 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234">
                  <a:moveTo>
                    <a:pt x="68" y="46"/>
                  </a:moveTo>
                  <a:cubicBezTo>
                    <a:pt x="34" y="69"/>
                    <a:pt x="20" y="116"/>
                    <a:pt x="0" y="172"/>
                  </a:cubicBezTo>
                  <a:cubicBezTo>
                    <a:pt x="56" y="211"/>
                    <a:pt x="123" y="234"/>
                    <a:pt x="197" y="234"/>
                  </a:cubicBezTo>
                  <a:cubicBezTo>
                    <a:pt x="270" y="234"/>
                    <a:pt x="338" y="211"/>
                    <a:pt x="393" y="172"/>
                  </a:cubicBezTo>
                  <a:cubicBezTo>
                    <a:pt x="373" y="116"/>
                    <a:pt x="360" y="68"/>
                    <a:pt x="325" y="46"/>
                  </a:cubicBezTo>
                  <a:cubicBezTo>
                    <a:pt x="266" y="10"/>
                    <a:pt x="231" y="1"/>
                    <a:pt x="196" y="0"/>
                  </a:cubicBezTo>
                  <a:cubicBezTo>
                    <a:pt x="161" y="0"/>
                    <a:pt x="126" y="9"/>
                    <a:pt x="68" y="46"/>
                  </a:cubicBezTo>
                  <a:close/>
                </a:path>
              </a:pathLst>
            </a:custGeom>
            <a:solidFill>
              <a:srgbClr val="DE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0" name="Freeform 7"/>
            <p:cNvSpPr>
              <a:spLocks/>
            </p:cNvSpPr>
            <p:nvPr/>
          </p:nvSpPr>
          <p:spPr bwMode="auto">
            <a:xfrm>
              <a:off x="3132" y="1641"/>
              <a:ext cx="60" cy="189"/>
            </a:xfrm>
            <a:custGeom>
              <a:avLst/>
              <a:gdLst>
                <a:gd name="T0" fmla="*/ 0 w 38"/>
                <a:gd name="T1" fmla="*/ 119 h 119"/>
                <a:gd name="T2" fmla="*/ 0 w 38"/>
                <a:gd name="T3" fmla="*/ 0 h 119"/>
                <a:gd name="T4" fmla="*/ 38 w 38"/>
                <a:gd name="T5" fmla="*/ 95 h 119"/>
                <a:gd name="T6" fmla="*/ 0 w 3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9">
                  <a:moveTo>
                    <a:pt x="0" y="11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25"/>
                    <a:pt x="25" y="58"/>
                    <a:pt x="38" y="95"/>
                  </a:cubicBezTo>
                  <a:cubicBezTo>
                    <a:pt x="26" y="104"/>
                    <a:pt x="13" y="112"/>
                    <a:pt x="0" y="119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1" name="Freeform 8"/>
            <p:cNvSpPr>
              <a:spLocks/>
            </p:cNvSpPr>
            <p:nvPr/>
          </p:nvSpPr>
          <p:spPr bwMode="auto">
            <a:xfrm>
              <a:off x="3018" y="1556"/>
              <a:ext cx="66" cy="317"/>
            </a:xfrm>
            <a:custGeom>
              <a:avLst/>
              <a:gdLst>
                <a:gd name="T0" fmla="*/ 42 w 42"/>
                <a:gd name="T1" fmla="*/ 23 h 200"/>
                <a:gd name="T2" fmla="*/ 42 w 42"/>
                <a:gd name="T3" fmla="*/ 186 h 200"/>
                <a:gd name="T4" fmla="*/ 0 w 42"/>
                <a:gd name="T5" fmla="*/ 200 h 200"/>
                <a:gd name="T6" fmla="*/ 0 w 42"/>
                <a:gd name="T7" fmla="*/ 0 h 200"/>
                <a:gd name="T8" fmla="*/ 42 w 42"/>
                <a:gd name="T9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0">
                  <a:moveTo>
                    <a:pt x="42" y="23"/>
                  </a:moveTo>
                  <a:cubicBezTo>
                    <a:pt x="42" y="186"/>
                    <a:pt x="42" y="186"/>
                    <a:pt x="42" y="186"/>
                  </a:cubicBezTo>
                  <a:cubicBezTo>
                    <a:pt x="29" y="191"/>
                    <a:pt x="14" y="196"/>
                    <a:pt x="0" y="2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6"/>
                    <a:pt x="27" y="14"/>
                    <a:pt x="42" y="23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2" name="Freeform 9"/>
            <p:cNvSpPr>
              <a:spLocks/>
            </p:cNvSpPr>
            <p:nvPr/>
          </p:nvSpPr>
          <p:spPr bwMode="auto">
            <a:xfrm>
              <a:off x="2903" y="1521"/>
              <a:ext cx="69" cy="368"/>
            </a:xfrm>
            <a:custGeom>
              <a:avLst/>
              <a:gdLst>
                <a:gd name="T0" fmla="*/ 43 w 43"/>
                <a:gd name="T1" fmla="*/ 9 h 232"/>
                <a:gd name="T2" fmla="*/ 43 w 43"/>
                <a:gd name="T3" fmla="*/ 228 h 232"/>
                <a:gd name="T4" fmla="*/ 0 w 43"/>
                <a:gd name="T5" fmla="*/ 232 h 232"/>
                <a:gd name="T6" fmla="*/ 0 w 43"/>
                <a:gd name="T7" fmla="*/ 0 h 232"/>
                <a:gd name="T8" fmla="*/ 43 w 43"/>
                <a:gd name="T9" fmla="*/ 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32">
                  <a:moveTo>
                    <a:pt x="43" y="9"/>
                  </a:moveTo>
                  <a:cubicBezTo>
                    <a:pt x="43" y="228"/>
                    <a:pt x="43" y="228"/>
                    <a:pt x="43" y="228"/>
                  </a:cubicBezTo>
                  <a:cubicBezTo>
                    <a:pt x="29" y="230"/>
                    <a:pt x="15" y="232"/>
                    <a:pt x="0" y="2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"/>
                    <a:pt x="27" y="4"/>
                    <a:pt x="43" y="9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3" name="Freeform 10"/>
            <p:cNvSpPr>
              <a:spLocks/>
            </p:cNvSpPr>
            <p:nvPr/>
          </p:nvSpPr>
          <p:spPr bwMode="auto">
            <a:xfrm>
              <a:off x="2791" y="1521"/>
              <a:ext cx="66" cy="368"/>
            </a:xfrm>
            <a:custGeom>
              <a:avLst/>
              <a:gdLst>
                <a:gd name="T0" fmla="*/ 42 w 42"/>
                <a:gd name="T1" fmla="*/ 0 h 232"/>
                <a:gd name="T2" fmla="*/ 42 w 42"/>
                <a:gd name="T3" fmla="*/ 232 h 232"/>
                <a:gd name="T4" fmla="*/ 0 w 42"/>
                <a:gd name="T5" fmla="*/ 228 h 232"/>
                <a:gd name="T6" fmla="*/ 0 w 42"/>
                <a:gd name="T7" fmla="*/ 8 h 232"/>
                <a:gd name="T8" fmla="*/ 42 w 42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2">
                  <a:moveTo>
                    <a:pt x="42" y="0"/>
                  </a:moveTo>
                  <a:cubicBezTo>
                    <a:pt x="42" y="232"/>
                    <a:pt x="42" y="232"/>
                    <a:pt x="42" y="232"/>
                  </a:cubicBezTo>
                  <a:cubicBezTo>
                    <a:pt x="28" y="232"/>
                    <a:pt x="13" y="230"/>
                    <a:pt x="0" y="2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5" y="3"/>
                    <a:pt x="29" y="1"/>
                    <a:pt x="42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4" name="Freeform 11"/>
            <p:cNvSpPr>
              <a:spLocks/>
            </p:cNvSpPr>
            <p:nvPr/>
          </p:nvSpPr>
          <p:spPr bwMode="auto">
            <a:xfrm>
              <a:off x="2676" y="1554"/>
              <a:ext cx="67" cy="319"/>
            </a:xfrm>
            <a:custGeom>
              <a:avLst/>
              <a:gdLst>
                <a:gd name="T0" fmla="*/ 42 w 42"/>
                <a:gd name="T1" fmla="*/ 0 h 201"/>
                <a:gd name="T2" fmla="*/ 42 w 42"/>
                <a:gd name="T3" fmla="*/ 201 h 201"/>
                <a:gd name="T4" fmla="*/ 0 w 42"/>
                <a:gd name="T5" fmla="*/ 187 h 201"/>
                <a:gd name="T6" fmla="*/ 0 w 42"/>
                <a:gd name="T7" fmla="*/ 24 h 201"/>
                <a:gd name="T8" fmla="*/ 42 w 42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01">
                  <a:moveTo>
                    <a:pt x="42" y="0"/>
                  </a:moveTo>
                  <a:cubicBezTo>
                    <a:pt x="42" y="201"/>
                    <a:pt x="42" y="201"/>
                    <a:pt x="42" y="201"/>
                  </a:cubicBezTo>
                  <a:cubicBezTo>
                    <a:pt x="28" y="197"/>
                    <a:pt x="14" y="192"/>
                    <a:pt x="0" y="18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6" y="14"/>
                    <a:pt x="29" y="6"/>
                    <a:pt x="42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5" name="Freeform 12"/>
            <p:cNvSpPr>
              <a:spLocks/>
            </p:cNvSpPr>
            <p:nvPr/>
          </p:nvSpPr>
          <p:spPr bwMode="auto">
            <a:xfrm>
              <a:off x="2568" y="1643"/>
              <a:ext cx="62" cy="186"/>
            </a:xfrm>
            <a:custGeom>
              <a:avLst/>
              <a:gdLst>
                <a:gd name="T0" fmla="*/ 39 w 39"/>
                <a:gd name="T1" fmla="*/ 0 h 117"/>
                <a:gd name="T2" fmla="*/ 39 w 39"/>
                <a:gd name="T3" fmla="*/ 117 h 117"/>
                <a:gd name="T4" fmla="*/ 0 w 39"/>
                <a:gd name="T5" fmla="*/ 94 h 117"/>
                <a:gd name="T6" fmla="*/ 39 w 39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17">
                  <a:moveTo>
                    <a:pt x="39" y="0"/>
                  </a:moveTo>
                  <a:cubicBezTo>
                    <a:pt x="39" y="117"/>
                    <a:pt x="39" y="117"/>
                    <a:pt x="39" y="117"/>
                  </a:cubicBezTo>
                  <a:cubicBezTo>
                    <a:pt x="25" y="110"/>
                    <a:pt x="12" y="103"/>
                    <a:pt x="0" y="94"/>
                  </a:cubicBezTo>
                  <a:cubicBezTo>
                    <a:pt x="13" y="57"/>
                    <a:pt x="23" y="24"/>
                    <a:pt x="39" y="0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6" name="Freeform 13"/>
            <p:cNvSpPr>
              <a:spLocks/>
            </p:cNvSpPr>
            <p:nvPr/>
          </p:nvSpPr>
          <p:spPr bwMode="auto">
            <a:xfrm>
              <a:off x="2614" y="1603"/>
              <a:ext cx="532" cy="69"/>
            </a:xfrm>
            <a:custGeom>
              <a:avLst/>
              <a:gdLst>
                <a:gd name="T0" fmla="*/ 30 w 335"/>
                <a:gd name="T1" fmla="*/ 0 h 43"/>
                <a:gd name="T2" fmla="*/ 0 w 335"/>
                <a:gd name="T3" fmla="*/ 43 h 43"/>
                <a:gd name="T4" fmla="*/ 335 w 335"/>
                <a:gd name="T5" fmla="*/ 43 h 43"/>
                <a:gd name="T6" fmla="*/ 305 w 335"/>
                <a:gd name="T7" fmla="*/ 0 h 43"/>
                <a:gd name="T8" fmla="*/ 30 w 33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43">
                  <a:moveTo>
                    <a:pt x="30" y="0"/>
                  </a:moveTo>
                  <a:cubicBezTo>
                    <a:pt x="18" y="11"/>
                    <a:pt x="8" y="25"/>
                    <a:pt x="0" y="43"/>
                  </a:cubicBezTo>
                  <a:cubicBezTo>
                    <a:pt x="335" y="43"/>
                    <a:pt x="335" y="43"/>
                    <a:pt x="335" y="43"/>
                  </a:cubicBezTo>
                  <a:cubicBezTo>
                    <a:pt x="327" y="25"/>
                    <a:pt x="318" y="11"/>
                    <a:pt x="305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7" name="Freeform 14"/>
            <p:cNvSpPr>
              <a:spLocks/>
            </p:cNvSpPr>
            <p:nvPr/>
          </p:nvSpPr>
          <p:spPr bwMode="auto">
            <a:xfrm>
              <a:off x="2570" y="1718"/>
              <a:ext cx="620" cy="66"/>
            </a:xfrm>
            <a:custGeom>
              <a:avLst/>
              <a:gdLst>
                <a:gd name="T0" fmla="*/ 16 w 391"/>
                <a:gd name="T1" fmla="*/ 0 h 42"/>
                <a:gd name="T2" fmla="*/ 0 w 391"/>
                <a:gd name="T3" fmla="*/ 42 h 42"/>
                <a:gd name="T4" fmla="*/ 391 w 391"/>
                <a:gd name="T5" fmla="*/ 42 h 42"/>
                <a:gd name="T6" fmla="*/ 376 w 391"/>
                <a:gd name="T7" fmla="*/ 0 h 42"/>
                <a:gd name="T8" fmla="*/ 16 w 39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42">
                  <a:moveTo>
                    <a:pt x="16" y="0"/>
                  </a:moveTo>
                  <a:cubicBezTo>
                    <a:pt x="11" y="13"/>
                    <a:pt x="6" y="27"/>
                    <a:pt x="0" y="42"/>
                  </a:cubicBezTo>
                  <a:cubicBezTo>
                    <a:pt x="391" y="42"/>
                    <a:pt x="391" y="42"/>
                    <a:pt x="391" y="42"/>
                  </a:cubicBezTo>
                  <a:cubicBezTo>
                    <a:pt x="385" y="27"/>
                    <a:pt x="381" y="13"/>
                    <a:pt x="376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8" name="Freeform 15"/>
            <p:cNvSpPr>
              <a:spLocks/>
            </p:cNvSpPr>
            <p:nvPr/>
          </p:nvSpPr>
          <p:spPr bwMode="auto">
            <a:xfrm>
              <a:off x="2634" y="1832"/>
              <a:ext cx="493" cy="59"/>
            </a:xfrm>
            <a:custGeom>
              <a:avLst/>
              <a:gdLst>
                <a:gd name="T0" fmla="*/ 0 w 311"/>
                <a:gd name="T1" fmla="*/ 0 h 37"/>
                <a:gd name="T2" fmla="*/ 156 w 311"/>
                <a:gd name="T3" fmla="*/ 37 h 37"/>
                <a:gd name="T4" fmla="*/ 311 w 311"/>
                <a:gd name="T5" fmla="*/ 0 h 37"/>
                <a:gd name="T6" fmla="*/ 0 w 311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37">
                  <a:moveTo>
                    <a:pt x="0" y="0"/>
                  </a:moveTo>
                  <a:cubicBezTo>
                    <a:pt x="47" y="23"/>
                    <a:pt x="100" y="37"/>
                    <a:pt x="156" y="37"/>
                  </a:cubicBezTo>
                  <a:cubicBezTo>
                    <a:pt x="212" y="37"/>
                    <a:pt x="265" y="23"/>
                    <a:pt x="3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59" name="Freeform 16"/>
            <p:cNvSpPr>
              <a:spLocks/>
            </p:cNvSpPr>
            <p:nvPr/>
          </p:nvSpPr>
          <p:spPr bwMode="auto">
            <a:xfrm>
              <a:off x="3132" y="1641"/>
              <a:ext cx="14" cy="31"/>
            </a:xfrm>
            <a:custGeom>
              <a:avLst/>
              <a:gdLst>
                <a:gd name="T0" fmla="*/ 0 w 9"/>
                <a:gd name="T1" fmla="*/ 19 h 19"/>
                <a:gd name="T2" fmla="*/ 9 w 9"/>
                <a:gd name="T3" fmla="*/ 19 h 19"/>
                <a:gd name="T4" fmla="*/ 9 w 9"/>
                <a:gd name="T5" fmla="*/ 18 h 19"/>
                <a:gd name="T6" fmla="*/ 8 w 9"/>
                <a:gd name="T7" fmla="*/ 16 h 19"/>
                <a:gd name="T8" fmla="*/ 8 w 9"/>
                <a:gd name="T9" fmla="*/ 15 h 19"/>
                <a:gd name="T10" fmla="*/ 6 w 9"/>
                <a:gd name="T11" fmla="*/ 12 h 19"/>
                <a:gd name="T12" fmla="*/ 6 w 9"/>
                <a:gd name="T13" fmla="*/ 11 h 19"/>
                <a:gd name="T14" fmla="*/ 4 w 9"/>
                <a:gd name="T15" fmla="*/ 8 h 19"/>
                <a:gd name="T16" fmla="*/ 4 w 9"/>
                <a:gd name="T17" fmla="*/ 8 h 19"/>
                <a:gd name="T18" fmla="*/ 4 w 9"/>
                <a:gd name="T19" fmla="*/ 8 h 19"/>
                <a:gd name="T20" fmla="*/ 3 w 9"/>
                <a:gd name="T21" fmla="*/ 7 h 19"/>
                <a:gd name="T22" fmla="*/ 3 w 9"/>
                <a:gd name="T23" fmla="*/ 7 h 19"/>
                <a:gd name="T24" fmla="*/ 3 w 9"/>
                <a:gd name="T25" fmla="*/ 6 h 19"/>
                <a:gd name="T26" fmla="*/ 3 w 9"/>
                <a:gd name="T27" fmla="*/ 5 h 19"/>
                <a:gd name="T28" fmla="*/ 3 w 9"/>
                <a:gd name="T29" fmla="*/ 5 h 19"/>
                <a:gd name="T30" fmla="*/ 2 w 9"/>
                <a:gd name="T31" fmla="*/ 5 h 19"/>
                <a:gd name="T32" fmla="*/ 2 w 9"/>
                <a:gd name="T33" fmla="*/ 5 h 19"/>
                <a:gd name="T34" fmla="*/ 2 w 9"/>
                <a:gd name="T35" fmla="*/ 4 h 19"/>
                <a:gd name="T36" fmla="*/ 2 w 9"/>
                <a:gd name="T37" fmla="*/ 4 h 19"/>
                <a:gd name="T38" fmla="*/ 1 w 9"/>
                <a:gd name="T39" fmla="*/ 3 h 19"/>
                <a:gd name="T40" fmla="*/ 1 w 9"/>
                <a:gd name="T41" fmla="*/ 3 h 19"/>
                <a:gd name="T42" fmla="*/ 1 w 9"/>
                <a:gd name="T43" fmla="*/ 3 h 19"/>
                <a:gd name="T44" fmla="*/ 0 w 9"/>
                <a:gd name="T45" fmla="*/ 2 h 19"/>
                <a:gd name="T46" fmla="*/ 0 w 9"/>
                <a:gd name="T47" fmla="*/ 1 h 19"/>
                <a:gd name="T48" fmla="*/ 0 w 9"/>
                <a:gd name="T49" fmla="*/ 1 h 19"/>
                <a:gd name="T50" fmla="*/ 0 w 9"/>
                <a:gd name="T51" fmla="*/ 0 h 19"/>
                <a:gd name="T52" fmla="*/ 0 w 9"/>
                <a:gd name="T5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4"/>
                    <a:pt x="7" y="13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0"/>
                    <a:pt x="5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0" name="Freeform 17"/>
            <p:cNvSpPr>
              <a:spLocks/>
            </p:cNvSpPr>
            <p:nvPr/>
          </p:nvSpPr>
          <p:spPr bwMode="auto">
            <a:xfrm>
              <a:off x="3132" y="1718"/>
              <a:ext cx="58" cy="66"/>
            </a:xfrm>
            <a:custGeom>
              <a:avLst/>
              <a:gdLst>
                <a:gd name="T0" fmla="*/ 58 w 58"/>
                <a:gd name="T1" fmla="*/ 66 h 66"/>
                <a:gd name="T2" fmla="*/ 57 w 58"/>
                <a:gd name="T3" fmla="*/ 66 h 66"/>
                <a:gd name="T4" fmla="*/ 57 w 58"/>
                <a:gd name="T5" fmla="*/ 63 h 66"/>
                <a:gd name="T6" fmla="*/ 57 w 58"/>
                <a:gd name="T7" fmla="*/ 63 h 66"/>
                <a:gd name="T8" fmla="*/ 55 w 58"/>
                <a:gd name="T9" fmla="*/ 58 h 66"/>
                <a:gd name="T10" fmla="*/ 55 w 58"/>
                <a:gd name="T11" fmla="*/ 58 h 66"/>
                <a:gd name="T12" fmla="*/ 54 w 58"/>
                <a:gd name="T13" fmla="*/ 55 h 66"/>
                <a:gd name="T14" fmla="*/ 54 w 58"/>
                <a:gd name="T15" fmla="*/ 55 h 66"/>
                <a:gd name="T16" fmla="*/ 52 w 58"/>
                <a:gd name="T17" fmla="*/ 52 h 66"/>
                <a:gd name="T18" fmla="*/ 52 w 58"/>
                <a:gd name="T19" fmla="*/ 50 h 66"/>
                <a:gd name="T20" fmla="*/ 49 w 58"/>
                <a:gd name="T21" fmla="*/ 43 h 66"/>
                <a:gd name="T22" fmla="*/ 47 w 58"/>
                <a:gd name="T23" fmla="*/ 39 h 66"/>
                <a:gd name="T24" fmla="*/ 47 w 58"/>
                <a:gd name="T25" fmla="*/ 38 h 66"/>
                <a:gd name="T26" fmla="*/ 47 w 58"/>
                <a:gd name="T27" fmla="*/ 36 h 66"/>
                <a:gd name="T28" fmla="*/ 47 w 58"/>
                <a:gd name="T29" fmla="*/ 35 h 66"/>
                <a:gd name="T30" fmla="*/ 46 w 58"/>
                <a:gd name="T31" fmla="*/ 33 h 66"/>
                <a:gd name="T32" fmla="*/ 44 w 58"/>
                <a:gd name="T33" fmla="*/ 27 h 66"/>
                <a:gd name="T34" fmla="*/ 44 w 58"/>
                <a:gd name="T35" fmla="*/ 27 h 66"/>
                <a:gd name="T36" fmla="*/ 43 w 58"/>
                <a:gd name="T37" fmla="*/ 25 h 66"/>
                <a:gd name="T38" fmla="*/ 43 w 58"/>
                <a:gd name="T39" fmla="*/ 23 h 66"/>
                <a:gd name="T40" fmla="*/ 43 w 58"/>
                <a:gd name="T41" fmla="*/ 22 h 66"/>
                <a:gd name="T42" fmla="*/ 41 w 58"/>
                <a:gd name="T43" fmla="*/ 20 h 66"/>
                <a:gd name="T44" fmla="*/ 41 w 58"/>
                <a:gd name="T45" fmla="*/ 19 h 66"/>
                <a:gd name="T46" fmla="*/ 41 w 58"/>
                <a:gd name="T47" fmla="*/ 17 h 66"/>
                <a:gd name="T48" fmla="*/ 39 w 58"/>
                <a:gd name="T49" fmla="*/ 14 h 66"/>
                <a:gd name="T50" fmla="*/ 39 w 58"/>
                <a:gd name="T51" fmla="*/ 14 h 66"/>
                <a:gd name="T52" fmla="*/ 38 w 58"/>
                <a:gd name="T53" fmla="*/ 12 h 66"/>
                <a:gd name="T54" fmla="*/ 38 w 58"/>
                <a:gd name="T55" fmla="*/ 11 h 66"/>
                <a:gd name="T56" fmla="*/ 38 w 58"/>
                <a:gd name="T57" fmla="*/ 9 h 66"/>
                <a:gd name="T58" fmla="*/ 38 w 58"/>
                <a:gd name="T59" fmla="*/ 8 h 66"/>
                <a:gd name="T60" fmla="*/ 36 w 58"/>
                <a:gd name="T61" fmla="*/ 6 h 66"/>
                <a:gd name="T62" fmla="*/ 36 w 58"/>
                <a:gd name="T63" fmla="*/ 3 h 66"/>
                <a:gd name="T64" fmla="*/ 35 w 58"/>
                <a:gd name="T65" fmla="*/ 1 h 66"/>
                <a:gd name="T66" fmla="*/ 0 w 58"/>
                <a:gd name="T6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8" h="66">
                  <a:moveTo>
                    <a:pt x="0" y="66"/>
                  </a:moveTo>
                  <a:lnTo>
                    <a:pt x="58" y="66"/>
                  </a:lnTo>
                  <a:lnTo>
                    <a:pt x="58" y="66"/>
                  </a:lnTo>
                  <a:lnTo>
                    <a:pt x="57" y="66"/>
                  </a:lnTo>
                  <a:lnTo>
                    <a:pt x="57" y="65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5" y="60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4" y="57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54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2" y="50"/>
                  </a:lnTo>
                  <a:lnTo>
                    <a:pt x="52" y="49"/>
                  </a:lnTo>
                  <a:lnTo>
                    <a:pt x="49" y="43"/>
                  </a:lnTo>
                  <a:lnTo>
                    <a:pt x="49" y="43"/>
                  </a:lnTo>
                  <a:lnTo>
                    <a:pt x="47" y="39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7" y="36"/>
                  </a:lnTo>
                  <a:lnTo>
                    <a:pt x="47" y="36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6" y="33"/>
                  </a:lnTo>
                  <a:lnTo>
                    <a:pt x="46" y="33"/>
                  </a:lnTo>
                  <a:lnTo>
                    <a:pt x="46" y="31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4" y="27"/>
                  </a:lnTo>
                  <a:lnTo>
                    <a:pt x="43" y="25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23"/>
                  </a:lnTo>
                  <a:lnTo>
                    <a:pt x="43" y="22"/>
                  </a:lnTo>
                  <a:lnTo>
                    <a:pt x="43" y="22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41" y="17"/>
                  </a:lnTo>
                  <a:lnTo>
                    <a:pt x="41" y="17"/>
                  </a:lnTo>
                  <a:lnTo>
                    <a:pt x="39" y="16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2"/>
                  </a:lnTo>
                  <a:lnTo>
                    <a:pt x="38" y="12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6" y="3"/>
                  </a:lnTo>
                  <a:lnTo>
                    <a:pt x="35" y="3"/>
                  </a:lnTo>
                  <a:lnTo>
                    <a:pt x="35" y="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1" name="Rectangle 18"/>
            <p:cNvSpPr>
              <a:spLocks noChangeArrowheads="1"/>
            </p:cNvSpPr>
            <p:nvPr/>
          </p:nvSpPr>
          <p:spPr bwMode="auto">
            <a:xfrm>
              <a:off x="3018" y="1603"/>
              <a:ext cx="66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2" name="Rectangle 19"/>
            <p:cNvSpPr>
              <a:spLocks noChangeArrowheads="1"/>
            </p:cNvSpPr>
            <p:nvPr/>
          </p:nvSpPr>
          <p:spPr bwMode="auto">
            <a:xfrm>
              <a:off x="3018" y="1718"/>
              <a:ext cx="66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3" name="Freeform 20"/>
            <p:cNvSpPr>
              <a:spLocks/>
            </p:cNvSpPr>
            <p:nvPr/>
          </p:nvSpPr>
          <p:spPr bwMode="auto">
            <a:xfrm>
              <a:off x="3018" y="1832"/>
              <a:ext cx="66" cy="41"/>
            </a:xfrm>
            <a:custGeom>
              <a:avLst/>
              <a:gdLst>
                <a:gd name="T0" fmla="*/ 0 w 66"/>
                <a:gd name="T1" fmla="*/ 41 h 41"/>
                <a:gd name="T2" fmla="*/ 3 w 66"/>
                <a:gd name="T3" fmla="*/ 40 h 41"/>
                <a:gd name="T4" fmla="*/ 3 w 66"/>
                <a:gd name="T5" fmla="*/ 40 h 41"/>
                <a:gd name="T6" fmla="*/ 3 w 66"/>
                <a:gd name="T7" fmla="*/ 40 h 41"/>
                <a:gd name="T8" fmla="*/ 4 w 66"/>
                <a:gd name="T9" fmla="*/ 40 h 41"/>
                <a:gd name="T10" fmla="*/ 6 w 66"/>
                <a:gd name="T11" fmla="*/ 40 h 41"/>
                <a:gd name="T12" fmla="*/ 7 w 66"/>
                <a:gd name="T13" fmla="*/ 40 h 41"/>
                <a:gd name="T14" fmla="*/ 11 w 66"/>
                <a:gd name="T15" fmla="*/ 38 h 41"/>
                <a:gd name="T16" fmla="*/ 11 w 66"/>
                <a:gd name="T17" fmla="*/ 38 h 41"/>
                <a:gd name="T18" fmla="*/ 11 w 66"/>
                <a:gd name="T19" fmla="*/ 38 h 41"/>
                <a:gd name="T20" fmla="*/ 11 w 66"/>
                <a:gd name="T21" fmla="*/ 38 h 41"/>
                <a:gd name="T22" fmla="*/ 14 w 66"/>
                <a:gd name="T23" fmla="*/ 37 h 41"/>
                <a:gd name="T24" fmla="*/ 15 w 66"/>
                <a:gd name="T25" fmla="*/ 37 h 41"/>
                <a:gd name="T26" fmla="*/ 15 w 66"/>
                <a:gd name="T27" fmla="*/ 37 h 41"/>
                <a:gd name="T28" fmla="*/ 17 w 66"/>
                <a:gd name="T29" fmla="*/ 37 h 41"/>
                <a:gd name="T30" fmla="*/ 17 w 66"/>
                <a:gd name="T31" fmla="*/ 37 h 41"/>
                <a:gd name="T32" fmla="*/ 19 w 66"/>
                <a:gd name="T33" fmla="*/ 35 h 41"/>
                <a:gd name="T34" fmla="*/ 22 w 66"/>
                <a:gd name="T35" fmla="*/ 35 h 41"/>
                <a:gd name="T36" fmla="*/ 22 w 66"/>
                <a:gd name="T37" fmla="*/ 35 h 41"/>
                <a:gd name="T38" fmla="*/ 22 w 66"/>
                <a:gd name="T39" fmla="*/ 35 h 41"/>
                <a:gd name="T40" fmla="*/ 23 w 66"/>
                <a:gd name="T41" fmla="*/ 35 h 41"/>
                <a:gd name="T42" fmla="*/ 25 w 66"/>
                <a:gd name="T43" fmla="*/ 33 h 41"/>
                <a:gd name="T44" fmla="*/ 27 w 66"/>
                <a:gd name="T45" fmla="*/ 33 h 41"/>
                <a:gd name="T46" fmla="*/ 27 w 66"/>
                <a:gd name="T47" fmla="*/ 33 h 41"/>
                <a:gd name="T48" fmla="*/ 28 w 66"/>
                <a:gd name="T49" fmla="*/ 33 h 41"/>
                <a:gd name="T50" fmla="*/ 30 w 66"/>
                <a:gd name="T51" fmla="*/ 32 h 41"/>
                <a:gd name="T52" fmla="*/ 30 w 66"/>
                <a:gd name="T53" fmla="*/ 32 h 41"/>
                <a:gd name="T54" fmla="*/ 31 w 66"/>
                <a:gd name="T55" fmla="*/ 32 h 41"/>
                <a:gd name="T56" fmla="*/ 33 w 66"/>
                <a:gd name="T57" fmla="*/ 32 h 41"/>
                <a:gd name="T58" fmla="*/ 33 w 66"/>
                <a:gd name="T59" fmla="*/ 32 h 41"/>
                <a:gd name="T60" fmla="*/ 34 w 66"/>
                <a:gd name="T61" fmla="*/ 30 h 41"/>
                <a:gd name="T62" fmla="*/ 36 w 66"/>
                <a:gd name="T63" fmla="*/ 30 h 41"/>
                <a:gd name="T64" fmla="*/ 38 w 66"/>
                <a:gd name="T65" fmla="*/ 30 h 41"/>
                <a:gd name="T66" fmla="*/ 41 w 66"/>
                <a:gd name="T67" fmla="*/ 29 h 41"/>
                <a:gd name="T68" fmla="*/ 42 w 66"/>
                <a:gd name="T69" fmla="*/ 29 h 41"/>
                <a:gd name="T70" fmla="*/ 44 w 66"/>
                <a:gd name="T71" fmla="*/ 27 h 41"/>
                <a:gd name="T72" fmla="*/ 46 w 66"/>
                <a:gd name="T73" fmla="*/ 27 h 41"/>
                <a:gd name="T74" fmla="*/ 49 w 66"/>
                <a:gd name="T75" fmla="*/ 25 h 41"/>
                <a:gd name="T76" fmla="*/ 49 w 66"/>
                <a:gd name="T77" fmla="*/ 25 h 41"/>
                <a:gd name="T78" fmla="*/ 49 w 66"/>
                <a:gd name="T79" fmla="*/ 25 h 41"/>
                <a:gd name="T80" fmla="*/ 49 w 66"/>
                <a:gd name="T81" fmla="*/ 25 h 41"/>
                <a:gd name="T82" fmla="*/ 52 w 66"/>
                <a:gd name="T83" fmla="*/ 25 h 41"/>
                <a:gd name="T84" fmla="*/ 52 w 66"/>
                <a:gd name="T85" fmla="*/ 24 h 41"/>
                <a:gd name="T86" fmla="*/ 53 w 66"/>
                <a:gd name="T87" fmla="*/ 24 h 41"/>
                <a:gd name="T88" fmla="*/ 55 w 66"/>
                <a:gd name="T89" fmla="*/ 24 h 41"/>
                <a:gd name="T90" fmla="*/ 57 w 66"/>
                <a:gd name="T91" fmla="*/ 22 h 41"/>
                <a:gd name="T92" fmla="*/ 58 w 66"/>
                <a:gd name="T93" fmla="*/ 22 h 41"/>
                <a:gd name="T94" fmla="*/ 58 w 66"/>
                <a:gd name="T95" fmla="*/ 22 h 41"/>
                <a:gd name="T96" fmla="*/ 60 w 66"/>
                <a:gd name="T97" fmla="*/ 22 h 41"/>
                <a:gd name="T98" fmla="*/ 60 w 66"/>
                <a:gd name="T99" fmla="*/ 22 h 41"/>
                <a:gd name="T100" fmla="*/ 60 w 66"/>
                <a:gd name="T101" fmla="*/ 21 h 41"/>
                <a:gd name="T102" fmla="*/ 61 w 66"/>
                <a:gd name="T103" fmla="*/ 21 h 41"/>
                <a:gd name="T104" fmla="*/ 63 w 66"/>
                <a:gd name="T105" fmla="*/ 21 h 41"/>
                <a:gd name="T106" fmla="*/ 63 w 66"/>
                <a:gd name="T107" fmla="*/ 21 h 41"/>
                <a:gd name="T108" fmla="*/ 63 w 66"/>
                <a:gd name="T109" fmla="*/ 21 h 41"/>
                <a:gd name="T110" fmla="*/ 66 w 66"/>
                <a:gd name="T111" fmla="*/ 19 h 41"/>
                <a:gd name="T112" fmla="*/ 66 w 66"/>
                <a:gd name="T113" fmla="*/ 19 h 41"/>
                <a:gd name="T114" fmla="*/ 66 w 66"/>
                <a:gd name="T115" fmla="*/ 0 h 41"/>
                <a:gd name="T116" fmla="*/ 0 w 66"/>
                <a:gd name="T117" fmla="*/ 0 h 41"/>
                <a:gd name="T118" fmla="*/ 0 w 66"/>
                <a:gd name="T119" fmla="*/ 41 h 41"/>
                <a:gd name="T120" fmla="*/ 0 w 66"/>
                <a:gd name="T1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41">
                  <a:moveTo>
                    <a:pt x="0" y="41"/>
                  </a:moveTo>
                  <a:lnTo>
                    <a:pt x="3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4" y="40"/>
                  </a:lnTo>
                  <a:lnTo>
                    <a:pt x="6" y="40"/>
                  </a:lnTo>
                  <a:lnTo>
                    <a:pt x="7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4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9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3" y="35"/>
                  </a:lnTo>
                  <a:lnTo>
                    <a:pt x="25" y="33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8" y="33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1" y="32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4" y="30"/>
                  </a:lnTo>
                  <a:lnTo>
                    <a:pt x="36" y="30"/>
                  </a:lnTo>
                  <a:lnTo>
                    <a:pt x="38" y="30"/>
                  </a:lnTo>
                  <a:lnTo>
                    <a:pt x="41" y="29"/>
                  </a:lnTo>
                  <a:lnTo>
                    <a:pt x="42" y="29"/>
                  </a:lnTo>
                  <a:lnTo>
                    <a:pt x="44" y="27"/>
                  </a:lnTo>
                  <a:lnTo>
                    <a:pt x="46" y="27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52" y="25"/>
                  </a:lnTo>
                  <a:lnTo>
                    <a:pt x="52" y="24"/>
                  </a:lnTo>
                  <a:lnTo>
                    <a:pt x="53" y="24"/>
                  </a:lnTo>
                  <a:lnTo>
                    <a:pt x="55" y="24"/>
                  </a:lnTo>
                  <a:lnTo>
                    <a:pt x="57" y="22"/>
                  </a:lnTo>
                  <a:lnTo>
                    <a:pt x="58" y="22"/>
                  </a:lnTo>
                  <a:lnTo>
                    <a:pt x="58" y="22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1"/>
                  </a:lnTo>
                  <a:lnTo>
                    <a:pt x="61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4" name="Rectangle 21"/>
            <p:cNvSpPr>
              <a:spLocks noChangeArrowheads="1"/>
            </p:cNvSpPr>
            <p:nvPr/>
          </p:nvSpPr>
          <p:spPr bwMode="auto">
            <a:xfrm>
              <a:off x="2903" y="1603"/>
              <a:ext cx="69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5" name="Rectangle 22"/>
            <p:cNvSpPr>
              <a:spLocks noChangeArrowheads="1"/>
            </p:cNvSpPr>
            <p:nvPr/>
          </p:nvSpPr>
          <p:spPr bwMode="auto">
            <a:xfrm>
              <a:off x="2903" y="1718"/>
              <a:ext cx="69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6" name="Freeform 23"/>
            <p:cNvSpPr>
              <a:spLocks/>
            </p:cNvSpPr>
            <p:nvPr/>
          </p:nvSpPr>
          <p:spPr bwMode="auto">
            <a:xfrm>
              <a:off x="2903" y="1832"/>
              <a:ext cx="69" cy="57"/>
            </a:xfrm>
            <a:custGeom>
              <a:avLst/>
              <a:gdLst>
                <a:gd name="T0" fmla="*/ 2 w 43"/>
                <a:gd name="T1" fmla="*/ 36 h 36"/>
                <a:gd name="T2" fmla="*/ 3 w 43"/>
                <a:gd name="T3" fmla="*/ 36 h 36"/>
                <a:gd name="T4" fmla="*/ 5 w 43"/>
                <a:gd name="T5" fmla="*/ 36 h 36"/>
                <a:gd name="T6" fmla="*/ 6 w 43"/>
                <a:gd name="T7" fmla="*/ 36 h 36"/>
                <a:gd name="T8" fmla="*/ 8 w 43"/>
                <a:gd name="T9" fmla="*/ 36 h 36"/>
                <a:gd name="T10" fmla="*/ 8 w 43"/>
                <a:gd name="T11" fmla="*/ 36 h 36"/>
                <a:gd name="T12" fmla="*/ 10 w 43"/>
                <a:gd name="T13" fmla="*/ 36 h 36"/>
                <a:gd name="T14" fmla="*/ 10 w 43"/>
                <a:gd name="T15" fmla="*/ 36 h 36"/>
                <a:gd name="T16" fmla="*/ 11 w 43"/>
                <a:gd name="T17" fmla="*/ 36 h 36"/>
                <a:gd name="T18" fmla="*/ 12 w 43"/>
                <a:gd name="T19" fmla="*/ 36 h 36"/>
                <a:gd name="T20" fmla="*/ 13 w 43"/>
                <a:gd name="T21" fmla="*/ 36 h 36"/>
                <a:gd name="T22" fmla="*/ 14 w 43"/>
                <a:gd name="T23" fmla="*/ 36 h 36"/>
                <a:gd name="T24" fmla="*/ 16 w 43"/>
                <a:gd name="T25" fmla="*/ 35 h 36"/>
                <a:gd name="T26" fmla="*/ 16 w 43"/>
                <a:gd name="T27" fmla="*/ 35 h 36"/>
                <a:gd name="T28" fmla="*/ 16 w 43"/>
                <a:gd name="T29" fmla="*/ 35 h 36"/>
                <a:gd name="T30" fmla="*/ 18 w 43"/>
                <a:gd name="T31" fmla="*/ 35 h 36"/>
                <a:gd name="T32" fmla="*/ 18 w 43"/>
                <a:gd name="T33" fmla="*/ 35 h 36"/>
                <a:gd name="T34" fmla="*/ 18 w 43"/>
                <a:gd name="T35" fmla="*/ 35 h 36"/>
                <a:gd name="T36" fmla="*/ 19 w 43"/>
                <a:gd name="T37" fmla="*/ 35 h 36"/>
                <a:gd name="T38" fmla="*/ 20 w 43"/>
                <a:gd name="T39" fmla="*/ 35 h 36"/>
                <a:gd name="T40" fmla="*/ 21 w 43"/>
                <a:gd name="T41" fmla="*/ 35 h 36"/>
                <a:gd name="T42" fmla="*/ 22 w 43"/>
                <a:gd name="T43" fmla="*/ 35 h 36"/>
                <a:gd name="T44" fmla="*/ 23 w 43"/>
                <a:gd name="T45" fmla="*/ 35 h 36"/>
                <a:gd name="T46" fmla="*/ 24 w 43"/>
                <a:gd name="T47" fmla="*/ 35 h 36"/>
                <a:gd name="T48" fmla="*/ 25 w 43"/>
                <a:gd name="T49" fmla="*/ 35 h 36"/>
                <a:gd name="T50" fmla="*/ 27 w 43"/>
                <a:gd name="T51" fmla="*/ 34 h 36"/>
                <a:gd name="T52" fmla="*/ 27 w 43"/>
                <a:gd name="T53" fmla="*/ 34 h 36"/>
                <a:gd name="T54" fmla="*/ 30 w 43"/>
                <a:gd name="T55" fmla="*/ 34 h 36"/>
                <a:gd name="T56" fmla="*/ 30 w 43"/>
                <a:gd name="T57" fmla="*/ 34 h 36"/>
                <a:gd name="T58" fmla="*/ 30 w 43"/>
                <a:gd name="T59" fmla="*/ 34 h 36"/>
                <a:gd name="T60" fmla="*/ 32 w 43"/>
                <a:gd name="T61" fmla="*/ 34 h 36"/>
                <a:gd name="T62" fmla="*/ 32 w 43"/>
                <a:gd name="T63" fmla="*/ 34 h 36"/>
                <a:gd name="T64" fmla="*/ 32 w 43"/>
                <a:gd name="T65" fmla="*/ 34 h 36"/>
                <a:gd name="T66" fmla="*/ 32 w 43"/>
                <a:gd name="T67" fmla="*/ 34 h 36"/>
                <a:gd name="T68" fmla="*/ 35 w 43"/>
                <a:gd name="T69" fmla="*/ 33 h 36"/>
                <a:gd name="T70" fmla="*/ 35 w 43"/>
                <a:gd name="T71" fmla="*/ 33 h 36"/>
                <a:gd name="T72" fmla="*/ 43 w 43"/>
                <a:gd name="T73" fmla="*/ 32 h 36"/>
                <a:gd name="T74" fmla="*/ 43 w 43"/>
                <a:gd name="T75" fmla="*/ 0 h 36"/>
                <a:gd name="T76" fmla="*/ 0 w 43"/>
                <a:gd name="T77" fmla="*/ 0 h 36"/>
                <a:gd name="T78" fmla="*/ 0 w 43"/>
                <a:gd name="T79" fmla="*/ 36 h 36"/>
                <a:gd name="T80" fmla="*/ 2 w 43"/>
                <a:gd name="T8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36">
                  <a:moveTo>
                    <a:pt x="2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4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7" y="33"/>
                    <a:pt x="40" y="33"/>
                    <a:pt x="43" y="3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2" y="36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7" name="Rectangle 24"/>
            <p:cNvSpPr>
              <a:spLocks noChangeArrowheads="1"/>
            </p:cNvSpPr>
            <p:nvPr/>
          </p:nvSpPr>
          <p:spPr bwMode="auto">
            <a:xfrm>
              <a:off x="2791" y="1603"/>
              <a:ext cx="66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8" name="Rectangle 25"/>
            <p:cNvSpPr>
              <a:spLocks noChangeArrowheads="1"/>
            </p:cNvSpPr>
            <p:nvPr/>
          </p:nvSpPr>
          <p:spPr bwMode="auto">
            <a:xfrm>
              <a:off x="2791" y="1718"/>
              <a:ext cx="66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69" name="Freeform 26"/>
            <p:cNvSpPr>
              <a:spLocks/>
            </p:cNvSpPr>
            <p:nvPr/>
          </p:nvSpPr>
          <p:spPr bwMode="auto">
            <a:xfrm>
              <a:off x="2791" y="1832"/>
              <a:ext cx="66" cy="57"/>
            </a:xfrm>
            <a:custGeom>
              <a:avLst/>
              <a:gdLst>
                <a:gd name="T0" fmla="*/ 0 w 42"/>
                <a:gd name="T1" fmla="*/ 32 h 36"/>
                <a:gd name="T2" fmla="*/ 0 w 42"/>
                <a:gd name="T3" fmla="*/ 32 h 36"/>
                <a:gd name="T4" fmla="*/ 0 w 42"/>
                <a:gd name="T5" fmla="*/ 32 h 36"/>
                <a:gd name="T6" fmla="*/ 0 w 42"/>
                <a:gd name="T7" fmla="*/ 32 h 36"/>
                <a:gd name="T8" fmla="*/ 0 w 42"/>
                <a:gd name="T9" fmla="*/ 32 h 36"/>
                <a:gd name="T10" fmla="*/ 3 w 42"/>
                <a:gd name="T11" fmla="*/ 33 h 36"/>
                <a:gd name="T12" fmla="*/ 3 w 42"/>
                <a:gd name="T13" fmla="*/ 33 h 36"/>
                <a:gd name="T14" fmla="*/ 3 w 42"/>
                <a:gd name="T15" fmla="*/ 33 h 36"/>
                <a:gd name="T16" fmla="*/ 5 w 42"/>
                <a:gd name="T17" fmla="*/ 33 h 36"/>
                <a:gd name="T18" fmla="*/ 5 w 42"/>
                <a:gd name="T19" fmla="*/ 33 h 36"/>
                <a:gd name="T20" fmla="*/ 5 w 42"/>
                <a:gd name="T21" fmla="*/ 33 h 36"/>
                <a:gd name="T22" fmla="*/ 8 w 42"/>
                <a:gd name="T23" fmla="*/ 33 h 36"/>
                <a:gd name="T24" fmla="*/ 8 w 42"/>
                <a:gd name="T25" fmla="*/ 33 h 36"/>
                <a:gd name="T26" fmla="*/ 8 w 42"/>
                <a:gd name="T27" fmla="*/ 33 h 36"/>
                <a:gd name="T28" fmla="*/ 10 w 42"/>
                <a:gd name="T29" fmla="*/ 34 h 36"/>
                <a:gd name="T30" fmla="*/ 10 w 42"/>
                <a:gd name="T31" fmla="*/ 34 h 36"/>
                <a:gd name="T32" fmla="*/ 11 w 42"/>
                <a:gd name="T33" fmla="*/ 34 h 36"/>
                <a:gd name="T34" fmla="*/ 13 w 42"/>
                <a:gd name="T35" fmla="*/ 34 h 36"/>
                <a:gd name="T36" fmla="*/ 13 w 42"/>
                <a:gd name="T37" fmla="*/ 34 h 36"/>
                <a:gd name="T38" fmla="*/ 15 w 42"/>
                <a:gd name="T39" fmla="*/ 34 h 36"/>
                <a:gd name="T40" fmla="*/ 16 w 42"/>
                <a:gd name="T41" fmla="*/ 34 h 36"/>
                <a:gd name="T42" fmla="*/ 16 w 42"/>
                <a:gd name="T43" fmla="*/ 34 h 36"/>
                <a:gd name="T44" fmla="*/ 17 w 42"/>
                <a:gd name="T45" fmla="*/ 34 h 36"/>
                <a:gd name="T46" fmla="*/ 17 w 42"/>
                <a:gd name="T47" fmla="*/ 35 h 36"/>
                <a:gd name="T48" fmla="*/ 17 w 42"/>
                <a:gd name="T49" fmla="*/ 35 h 36"/>
                <a:gd name="T50" fmla="*/ 19 w 42"/>
                <a:gd name="T51" fmla="*/ 35 h 36"/>
                <a:gd name="T52" fmla="*/ 19 w 42"/>
                <a:gd name="T53" fmla="*/ 35 h 36"/>
                <a:gd name="T54" fmla="*/ 20 w 42"/>
                <a:gd name="T55" fmla="*/ 35 h 36"/>
                <a:gd name="T56" fmla="*/ 21 w 42"/>
                <a:gd name="T57" fmla="*/ 35 h 36"/>
                <a:gd name="T58" fmla="*/ 21 w 42"/>
                <a:gd name="T59" fmla="*/ 35 h 36"/>
                <a:gd name="T60" fmla="*/ 22 w 42"/>
                <a:gd name="T61" fmla="*/ 35 h 36"/>
                <a:gd name="T62" fmla="*/ 22 w 42"/>
                <a:gd name="T63" fmla="*/ 35 h 36"/>
                <a:gd name="T64" fmla="*/ 24 w 42"/>
                <a:gd name="T65" fmla="*/ 35 h 36"/>
                <a:gd name="T66" fmla="*/ 25 w 42"/>
                <a:gd name="T67" fmla="*/ 35 h 36"/>
                <a:gd name="T68" fmla="*/ 42 w 42"/>
                <a:gd name="T69" fmla="*/ 36 h 36"/>
                <a:gd name="T70" fmla="*/ 42 w 42"/>
                <a:gd name="T71" fmla="*/ 0 h 36"/>
                <a:gd name="T72" fmla="*/ 0 w 42"/>
                <a:gd name="T73" fmla="*/ 0 h 36"/>
                <a:gd name="T74" fmla="*/ 0 w 42"/>
                <a:gd name="T7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36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30" y="36"/>
                    <a:pt x="36" y="36"/>
                    <a:pt x="42" y="3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0" name="Rectangle 27"/>
            <p:cNvSpPr>
              <a:spLocks noChangeArrowheads="1"/>
            </p:cNvSpPr>
            <p:nvPr/>
          </p:nvSpPr>
          <p:spPr bwMode="auto">
            <a:xfrm>
              <a:off x="2676" y="1603"/>
              <a:ext cx="67" cy="69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1" name="Rectangle 28"/>
            <p:cNvSpPr>
              <a:spLocks noChangeArrowheads="1"/>
            </p:cNvSpPr>
            <p:nvPr/>
          </p:nvSpPr>
          <p:spPr bwMode="auto">
            <a:xfrm>
              <a:off x="2676" y="1718"/>
              <a:ext cx="67" cy="66"/>
            </a:xfrm>
            <a:prstGeom prst="rect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2" name="Freeform 29"/>
            <p:cNvSpPr>
              <a:spLocks/>
            </p:cNvSpPr>
            <p:nvPr/>
          </p:nvSpPr>
          <p:spPr bwMode="auto">
            <a:xfrm>
              <a:off x="2676" y="1832"/>
              <a:ext cx="67" cy="41"/>
            </a:xfrm>
            <a:custGeom>
              <a:avLst/>
              <a:gdLst>
                <a:gd name="T0" fmla="*/ 2 w 67"/>
                <a:gd name="T1" fmla="*/ 19 h 41"/>
                <a:gd name="T2" fmla="*/ 5 w 67"/>
                <a:gd name="T3" fmla="*/ 21 h 41"/>
                <a:gd name="T4" fmla="*/ 7 w 67"/>
                <a:gd name="T5" fmla="*/ 21 h 41"/>
                <a:gd name="T6" fmla="*/ 10 w 67"/>
                <a:gd name="T7" fmla="*/ 22 h 41"/>
                <a:gd name="T8" fmla="*/ 10 w 67"/>
                <a:gd name="T9" fmla="*/ 22 h 41"/>
                <a:gd name="T10" fmla="*/ 13 w 67"/>
                <a:gd name="T11" fmla="*/ 24 h 41"/>
                <a:gd name="T12" fmla="*/ 15 w 67"/>
                <a:gd name="T13" fmla="*/ 24 h 41"/>
                <a:gd name="T14" fmla="*/ 16 w 67"/>
                <a:gd name="T15" fmla="*/ 25 h 41"/>
                <a:gd name="T16" fmla="*/ 19 w 67"/>
                <a:gd name="T17" fmla="*/ 25 h 41"/>
                <a:gd name="T18" fmla="*/ 23 w 67"/>
                <a:gd name="T19" fmla="*/ 27 h 41"/>
                <a:gd name="T20" fmla="*/ 24 w 67"/>
                <a:gd name="T21" fmla="*/ 29 h 41"/>
                <a:gd name="T22" fmla="*/ 27 w 67"/>
                <a:gd name="T23" fmla="*/ 29 h 41"/>
                <a:gd name="T24" fmla="*/ 29 w 67"/>
                <a:gd name="T25" fmla="*/ 30 h 41"/>
                <a:gd name="T26" fmla="*/ 31 w 67"/>
                <a:gd name="T27" fmla="*/ 30 h 41"/>
                <a:gd name="T28" fmla="*/ 32 w 67"/>
                <a:gd name="T29" fmla="*/ 30 h 41"/>
                <a:gd name="T30" fmla="*/ 34 w 67"/>
                <a:gd name="T31" fmla="*/ 32 h 41"/>
                <a:gd name="T32" fmla="*/ 35 w 67"/>
                <a:gd name="T33" fmla="*/ 32 h 41"/>
                <a:gd name="T34" fmla="*/ 37 w 67"/>
                <a:gd name="T35" fmla="*/ 32 h 41"/>
                <a:gd name="T36" fmla="*/ 40 w 67"/>
                <a:gd name="T37" fmla="*/ 33 h 41"/>
                <a:gd name="T38" fmla="*/ 42 w 67"/>
                <a:gd name="T39" fmla="*/ 33 h 41"/>
                <a:gd name="T40" fmla="*/ 43 w 67"/>
                <a:gd name="T41" fmla="*/ 35 h 41"/>
                <a:gd name="T42" fmla="*/ 45 w 67"/>
                <a:gd name="T43" fmla="*/ 35 h 41"/>
                <a:gd name="T44" fmla="*/ 48 w 67"/>
                <a:gd name="T45" fmla="*/ 37 h 41"/>
                <a:gd name="T46" fmla="*/ 51 w 67"/>
                <a:gd name="T47" fmla="*/ 37 h 41"/>
                <a:gd name="T48" fmla="*/ 53 w 67"/>
                <a:gd name="T49" fmla="*/ 37 h 41"/>
                <a:gd name="T50" fmla="*/ 56 w 67"/>
                <a:gd name="T51" fmla="*/ 38 h 41"/>
                <a:gd name="T52" fmla="*/ 59 w 67"/>
                <a:gd name="T53" fmla="*/ 38 h 41"/>
                <a:gd name="T54" fmla="*/ 61 w 67"/>
                <a:gd name="T55" fmla="*/ 40 h 41"/>
                <a:gd name="T56" fmla="*/ 62 w 67"/>
                <a:gd name="T57" fmla="*/ 40 h 41"/>
                <a:gd name="T58" fmla="*/ 64 w 67"/>
                <a:gd name="T59" fmla="*/ 40 h 41"/>
                <a:gd name="T60" fmla="*/ 64 w 67"/>
                <a:gd name="T61" fmla="*/ 40 h 41"/>
                <a:gd name="T62" fmla="*/ 67 w 67"/>
                <a:gd name="T63" fmla="*/ 0 h 41"/>
                <a:gd name="T64" fmla="*/ 0 w 67"/>
                <a:gd name="T65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41">
                  <a:moveTo>
                    <a:pt x="0" y="19"/>
                  </a:move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5" y="24"/>
                  </a:lnTo>
                  <a:lnTo>
                    <a:pt x="16" y="25"/>
                  </a:lnTo>
                  <a:lnTo>
                    <a:pt x="16" y="25"/>
                  </a:lnTo>
                  <a:lnTo>
                    <a:pt x="18" y="25"/>
                  </a:lnTo>
                  <a:lnTo>
                    <a:pt x="19" y="25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4" y="27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27" y="29"/>
                  </a:lnTo>
                  <a:lnTo>
                    <a:pt x="27" y="29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1" y="30"/>
                  </a:lnTo>
                  <a:lnTo>
                    <a:pt x="31" y="30"/>
                  </a:lnTo>
                  <a:lnTo>
                    <a:pt x="32" y="30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5" y="32"/>
                  </a:lnTo>
                  <a:lnTo>
                    <a:pt x="37" y="32"/>
                  </a:lnTo>
                  <a:lnTo>
                    <a:pt x="37" y="32"/>
                  </a:lnTo>
                  <a:lnTo>
                    <a:pt x="38" y="32"/>
                  </a:lnTo>
                  <a:lnTo>
                    <a:pt x="40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3" y="33"/>
                  </a:lnTo>
                  <a:lnTo>
                    <a:pt x="43" y="35"/>
                  </a:lnTo>
                  <a:lnTo>
                    <a:pt x="45" y="35"/>
                  </a:lnTo>
                  <a:lnTo>
                    <a:pt x="45" y="35"/>
                  </a:lnTo>
                  <a:lnTo>
                    <a:pt x="48" y="35"/>
                  </a:lnTo>
                  <a:lnTo>
                    <a:pt x="48" y="37"/>
                  </a:lnTo>
                  <a:lnTo>
                    <a:pt x="50" y="37"/>
                  </a:lnTo>
                  <a:lnTo>
                    <a:pt x="51" y="37"/>
                  </a:lnTo>
                  <a:lnTo>
                    <a:pt x="53" y="37"/>
                  </a:lnTo>
                  <a:lnTo>
                    <a:pt x="53" y="37"/>
                  </a:lnTo>
                  <a:lnTo>
                    <a:pt x="56" y="38"/>
                  </a:lnTo>
                  <a:lnTo>
                    <a:pt x="56" y="38"/>
                  </a:lnTo>
                  <a:lnTo>
                    <a:pt x="57" y="38"/>
                  </a:lnTo>
                  <a:lnTo>
                    <a:pt x="59" y="38"/>
                  </a:lnTo>
                  <a:lnTo>
                    <a:pt x="59" y="40"/>
                  </a:lnTo>
                  <a:lnTo>
                    <a:pt x="61" y="40"/>
                  </a:lnTo>
                  <a:lnTo>
                    <a:pt x="61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7" y="41"/>
                  </a:lnTo>
                  <a:lnTo>
                    <a:pt x="67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3" name="Freeform 30"/>
            <p:cNvSpPr>
              <a:spLocks/>
            </p:cNvSpPr>
            <p:nvPr/>
          </p:nvSpPr>
          <p:spPr bwMode="auto">
            <a:xfrm>
              <a:off x="2614" y="1643"/>
              <a:ext cx="16" cy="29"/>
            </a:xfrm>
            <a:custGeom>
              <a:avLst/>
              <a:gdLst>
                <a:gd name="T0" fmla="*/ 16 w 16"/>
                <a:gd name="T1" fmla="*/ 0 h 29"/>
                <a:gd name="T2" fmla="*/ 15 w 16"/>
                <a:gd name="T3" fmla="*/ 0 h 29"/>
                <a:gd name="T4" fmla="*/ 15 w 16"/>
                <a:gd name="T5" fmla="*/ 0 h 29"/>
                <a:gd name="T6" fmla="*/ 15 w 16"/>
                <a:gd name="T7" fmla="*/ 2 h 29"/>
                <a:gd name="T8" fmla="*/ 15 w 16"/>
                <a:gd name="T9" fmla="*/ 2 h 29"/>
                <a:gd name="T10" fmla="*/ 13 w 16"/>
                <a:gd name="T11" fmla="*/ 3 h 29"/>
                <a:gd name="T12" fmla="*/ 13 w 16"/>
                <a:gd name="T13" fmla="*/ 3 h 29"/>
                <a:gd name="T14" fmla="*/ 13 w 16"/>
                <a:gd name="T15" fmla="*/ 3 h 29"/>
                <a:gd name="T16" fmla="*/ 13 w 16"/>
                <a:gd name="T17" fmla="*/ 5 h 29"/>
                <a:gd name="T18" fmla="*/ 12 w 16"/>
                <a:gd name="T19" fmla="*/ 6 h 29"/>
                <a:gd name="T20" fmla="*/ 12 w 16"/>
                <a:gd name="T21" fmla="*/ 6 h 29"/>
                <a:gd name="T22" fmla="*/ 12 w 16"/>
                <a:gd name="T23" fmla="*/ 6 h 29"/>
                <a:gd name="T24" fmla="*/ 12 w 16"/>
                <a:gd name="T25" fmla="*/ 8 h 29"/>
                <a:gd name="T26" fmla="*/ 10 w 16"/>
                <a:gd name="T27" fmla="*/ 8 h 29"/>
                <a:gd name="T28" fmla="*/ 10 w 16"/>
                <a:gd name="T29" fmla="*/ 10 h 29"/>
                <a:gd name="T30" fmla="*/ 10 w 16"/>
                <a:gd name="T31" fmla="*/ 11 h 29"/>
                <a:gd name="T32" fmla="*/ 8 w 16"/>
                <a:gd name="T33" fmla="*/ 11 h 29"/>
                <a:gd name="T34" fmla="*/ 8 w 16"/>
                <a:gd name="T35" fmla="*/ 11 h 29"/>
                <a:gd name="T36" fmla="*/ 8 w 16"/>
                <a:gd name="T37" fmla="*/ 11 h 29"/>
                <a:gd name="T38" fmla="*/ 8 w 16"/>
                <a:gd name="T39" fmla="*/ 13 h 29"/>
                <a:gd name="T40" fmla="*/ 8 w 16"/>
                <a:gd name="T41" fmla="*/ 13 h 29"/>
                <a:gd name="T42" fmla="*/ 7 w 16"/>
                <a:gd name="T43" fmla="*/ 14 h 29"/>
                <a:gd name="T44" fmla="*/ 7 w 16"/>
                <a:gd name="T45" fmla="*/ 16 h 29"/>
                <a:gd name="T46" fmla="*/ 5 w 16"/>
                <a:gd name="T47" fmla="*/ 17 h 29"/>
                <a:gd name="T48" fmla="*/ 5 w 16"/>
                <a:gd name="T49" fmla="*/ 17 h 29"/>
                <a:gd name="T50" fmla="*/ 5 w 16"/>
                <a:gd name="T51" fmla="*/ 17 h 29"/>
                <a:gd name="T52" fmla="*/ 5 w 16"/>
                <a:gd name="T53" fmla="*/ 17 h 29"/>
                <a:gd name="T54" fmla="*/ 4 w 16"/>
                <a:gd name="T55" fmla="*/ 21 h 29"/>
                <a:gd name="T56" fmla="*/ 4 w 16"/>
                <a:gd name="T57" fmla="*/ 21 h 29"/>
                <a:gd name="T58" fmla="*/ 4 w 16"/>
                <a:gd name="T59" fmla="*/ 22 h 29"/>
                <a:gd name="T60" fmla="*/ 2 w 16"/>
                <a:gd name="T61" fmla="*/ 22 h 29"/>
                <a:gd name="T62" fmla="*/ 2 w 16"/>
                <a:gd name="T63" fmla="*/ 25 h 29"/>
                <a:gd name="T64" fmla="*/ 0 w 16"/>
                <a:gd name="T65" fmla="*/ 27 h 29"/>
                <a:gd name="T66" fmla="*/ 0 w 16"/>
                <a:gd name="T67" fmla="*/ 27 h 29"/>
                <a:gd name="T68" fmla="*/ 0 w 16"/>
                <a:gd name="T69" fmla="*/ 29 h 29"/>
                <a:gd name="T70" fmla="*/ 16 w 16"/>
                <a:gd name="T71" fmla="*/ 29 h 29"/>
                <a:gd name="T72" fmla="*/ 16 w 16"/>
                <a:gd name="T7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" h="29">
                  <a:moveTo>
                    <a:pt x="16" y="0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16" y="2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4" name="Freeform 31"/>
            <p:cNvSpPr>
              <a:spLocks/>
            </p:cNvSpPr>
            <p:nvPr/>
          </p:nvSpPr>
          <p:spPr bwMode="auto">
            <a:xfrm>
              <a:off x="2570" y="1718"/>
              <a:ext cx="60" cy="66"/>
            </a:xfrm>
            <a:custGeom>
              <a:avLst/>
              <a:gdLst>
                <a:gd name="T0" fmla="*/ 24 w 60"/>
                <a:gd name="T1" fmla="*/ 1 h 66"/>
                <a:gd name="T2" fmla="*/ 24 w 60"/>
                <a:gd name="T3" fmla="*/ 1 h 66"/>
                <a:gd name="T4" fmla="*/ 24 w 60"/>
                <a:gd name="T5" fmla="*/ 3 h 66"/>
                <a:gd name="T6" fmla="*/ 22 w 60"/>
                <a:gd name="T7" fmla="*/ 4 h 66"/>
                <a:gd name="T8" fmla="*/ 22 w 60"/>
                <a:gd name="T9" fmla="*/ 6 h 66"/>
                <a:gd name="T10" fmla="*/ 22 w 60"/>
                <a:gd name="T11" fmla="*/ 8 h 66"/>
                <a:gd name="T12" fmla="*/ 21 w 60"/>
                <a:gd name="T13" fmla="*/ 9 h 66"/>
                <a:gd name="T14" fmla="*/ 21 w 60"/>
                <a:gd name="T15" fmla="*/ 11 h 66"/>
                <a:gd name="T16" fmla="*/ 21 w 60"/>
                <a:gd name="T17" fmla="*/ 12 h 66"/>
                <a:gd name="T18" fmla="*/ 19 w 60"/>
                <a:gd name="T19" fmla="*/ 14 h 66"/>
                <a:gd name="T20" fmla="*/ 19 w 60"/>
                <a:gd name="T21" fmla="*/ 14 h 66"/>
                <a:gd name="T22" fmla="*/ 19 w 60"/>
                <a:gd name="T23" fmla="*/ 17 h 66"/>
                <a:gd name="T24" fmla="*/ 17 w 60"/>
                <a:gd name="T25" fmla="*/ 19 h 66"/>
                <a:gd name="T26" fmla="*/ 17 w 60"/>
                <a:gd name="T27" fmla="*/ 20 h 66"/>
                <a:gd name="T28" fmla="*/ 16 w 60"/>
                <a:gd name="T29" fmla="*/ 22 h 66"/>
                <a:gd name="T30" fmla="*/ 16 w 60"/>
                <a:gd name="T31" fmla="*/ 23 h 66"/>
                <a:gd name="T32" fmla="*/ 16 w 60"/>
                <a:gd name="T33" fmla="*/ 23 h 66"/>
                <a:gd name="T34" fmla="*/ 16 w 60"/>
                <a:gd name="T35" fmla="*/ 27 h 66"/>
                <a:gd name="T36" fmla="*/ 14 w 60"/>
                <a:gd name="T37" fmla="*/ 27 h 66"/>
                <a:gd name="T38" fmla="*/ 14 w 60"/>
                <a:gd name="T39" fmla="*/ 30 h 66"/>
                <a:gd name="T40" fmla="*/ 14 w 60"/>
                <a:gd name="T41" fmla="*/ 30 h 66"/>
                <a:gd name="T42" fmla="*/ 13 w 60"/>
                <a:gd name="T43" fmla="*/ 31 h 66"/>
                <a:gd name="T44" fmla="*/ 13 w 60"/>
                <a:gd name="T45" fmla="*/ 33 h 66"/>
                <a:gd name="T46" fmla="*/ 13 w 60"/>
                <a:gd name="T47" fmla="*/ 35 h 66"/>
                <a:gd name="T48" fmla="*/ 11 w 60"/>
                <a:gd name="T49" fmla="*/ 36 h 66"/>
                <a:gd name="T50" fmla="*/ 11 w 60"/>
                <a:gd name="T51" fmla="*/ 38 h 66"/>
                <a:gd name="T52" fmla="*/ 10 w 60"/>
                <a:gd name="T53" fmla="*/ 39 h 66"/>
                <a:gd name="T54" fmla="*/ 10 w 60"/>
                <a:gd name="T55" fmla="*/ 41 h 66"/>
                <a:gd name="T56" fmla="*/ 10 w 60"/>
                <a:gd name="T57" fmla="*/ 43 h 66"/>
                <a:gd name="T58" fmla="*/ 10 w 60"/>
                <a:gd name="T59" fmla="*/ 44 h 66"/>
                <a:gd name="T60" fmla="*/ 8 w 60"/>
                <a:gd name="T61" fmla="*/ 46 h 66"/>
                <a:gd name="T62" fmla="*/ 6 w 60"/>
                <a:gd name="T63" fmla="*/ 50 h 66"/>
                <a:gd name="T64" fmla="*/ 6 w 60"/>
                <a:gd name="T65" fmla="*/ 52 h 66"/>
                <a:gd name="T66" fmla="*/ 6 w 60"/>
                <a:gd name="T67" fmla="*/ 52 h 66"/>
                <a:gd name="T68" fmla="*/ 5 w 60"/>
                <a:gd name="T69" fmla="*/ 55 h 66"/>
                <a:gd name="T70" fmla="*/ 5 w 60"/>
                <a:gd name="T71" fmla="*/ 55 h 66"/>
                <a:gd name="T72" fmla="*/ 3 w 60"/>
                <a:gd name="T73" fmla="*/ 58 h 66"/>
                <a:gd name="T74" fmla="*/ 3 w 60"/>
                <a:gd name="T75" fmla="*/ 58 h 66"/>
                <a:gd name="T76" fmla="*/ 3 w 60"/>
                <a:gd name="T77" fmla="*/ 60 h 66"/>
                <a:gd name="T78" fmla="*/ 2 w 60"/>
                <a:gd name="T79" fmla="*/ 63 h 66"/>
                <a:gd name="T80" fmla="*/ 2 w 60"/>
                <a:gd name="T81" fmla="*/ 63 h 66"/>
                <a:gd name="T82" fmla="*/ 2 w 60"/>
                <a:gd name="T83" fmla="*/ 66 h 66"/>
                <a:gd name="T84" fmla="*/ 0 w 60"/>
                <a:gd name="T85" fmla="*/ 66 h 66"/>
                <a:gd name="T86" fmla="*/ 60 w 60"/>
                <a:gd name="T8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0" h="66">
                  <a:moveTo>
                    <a:pt x="25" y="0"/>
                  </a:move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5"/>
                  </a:lnTo>
                  <a:lnTo>
                    <a:pt x="16" y="27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10" y="41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4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6" y="49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5" y="54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7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2" y="65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60" y="66"/>
                  </a:lnTo>
                  <a:lnTo>
                    <a:pt x="6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5" name="Freeform 32"/>
            <p:cNvSpPr>
              <a:spLocks/>
            </p:cNvSpPr>
            <p:nvPr/>
          </p:nvSpPr>
          <p:spPr bwMode="auto">
            <a:xfrm>
              <a:off x="2803" y="1314"/>
              <a:ext cx="154" cy="308"/>
            </a:xfrm>
            <a:custGeom>
              <a:avLst/>
              <a:gdLst>
                <a:gd name="T0" fmla="*/ 0 w 97"/>
                <a:gd name="T1" fmla="*/ 0 h 194"/>
                <a:gd name="T2" fmla="*/ 97 w 97"/>
                <a:gd name="T3" fmla="*/ 0 h 194"/>
                <a:gd name="T4" fmla="*/ 97 w 97"/>
                <a:gd name="T5" fmla="*/ 141 h 194"/>
                <a:gd name="T6" fmla="*/ 0 w 97"/>
                <a:gd name="T7" fmla="*/ 141 h 194"/>
                <a:gd name="T8" fmla="*/ 0 w 97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94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88"/>
                    <a:pt x="0" y="194"/>
                    <a:pt x="0" y="1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6" name="Freeform 33"/>
            <p:cNvSpPr>
              <a:spLocks/>
            </p:cNvSpPr>
            <p:nvPr/>
          </p:nvSpPr>
          <p:spPr bwMode="auto">
            <a:xfrm>
              <a:off x="2803" y="1425"/>
              <a:ext cx="154" cy="107"/>
            </a:xfrm>
            <a:custGeom>
              <a:avLst/>
              <a:gdLst>
                <a:gd name="T0" fmla="*/ 154 w 154"/>
                <a:gd name="T1" fmla="*/ 29 h 107"/>
                <a:gd name="T2" fmla="*/ 154 w 154"/>
                <a:gd name="T3" fmla="*/ 0 h 107"/>
                <a:gd name="T4" fmla="*/ 0 w 154"/>
                <a:gd name="T5" fmla="*/ 0 h 107"/>
                <a:gd name="T6" fmla="*/ 0 w 154"/>
                <a:gd name="T7" fmla="*/ 107 h 107"/>
                <a:gd name="T8" fmla="*/ 154 w 154"/>
                <a:gd name="T9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07">
                  <a:moveTo>
                    <a:pt x="154" y="29"/>
                  </a:moveTo>
                  <a:lnTo>
                    <a:pt x="154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154" y="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7" name="Freeform 34"/>
            <p:cNvSpPr>
              <a:spLocks/>
            </p:cNvSpPr>
            <p:nvPr/>
          </p:nvSpPr>
          <p:spPr bwMode="auto">
            <a:xfrm>
              <a:off x="2553" y="1030"/>
              <a:ext cx="655" cy="432"/>
            </a:xfrm>
            <a:custGeom>
              <a:avLst/>
              <a:gdLst>
                <a:gd name="T0" fmla="*/ 207 w 413"/>
                <a:gd name="T1" fmla="*/ 0 h 272"/>
                <a:gd name="T2" fmla="*/ 207 w 413"/>
                <a:gd name="T3" fmla="*/ 272 h 272"/>
                <a:gd name="T4" fmla="*/ 207 w 413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3" h="272">
                  <a:moveTo>
                    <a:pt x="207" y="0"/>
                  </a:moveTo>
                  <a:cubicBezTo>
                    <a:pt x="413" y="0"/>
                    <a:pt x="329" y="272"/>
                    <a:pt x="207" y="272"/>
                  </a:cubicBezTo>
                  <a:cubicBezTo>
                    <a:pt x="84" y="272"/>
                    <a:pt x="0" y="0"/>
                    <a:pt x="207" y="0"/>
                  </a:cubicBezTo>
                  <a:close/>
                </a:path>
              </a:pathLst>
            </a:custGeom>
            <a:solidFill>
              <a:srgbClr val="F7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8" name="Freeform 35"/>
            <p:cNvSpPr>
              <a:spLocks/>
            </p:cNvSpPr>
            <p:nvPr/>
          </p:nvSpPr>
          <p:spPr bwMode="auto">
            <a:xfrm>
              <a:off x="2646" y="951"/>
              <a:ext cx="468" cy="351"/>
            </a:xfrm>
            <a:custGeom>
              <a:avLst/>
              <a:gdLst>
                <a:gd name="T0" fmla="*/ 145 w 295"/>
                <a:gd name="T1" fmla="*/ 83 h 221"/>
                <a:gd name="T2" fmla="*/ 255 w 295"/>
                <a:gd name="T3" fmla="*/ 166 h 221"/>
                <a:gd name="T4" fmla="*/ 280 w 295"/>
                <a:gd name="T5" fmla="*/ 169 h 221"/>
                <a:gd name="T6" fmla="*/ 151 w 295"/>
                <a:gd name="T7" fmla="*/ 0 h 221"/>
                <a:gd name="T8" fmla="*/ 15 w 295"/>
                <a:gd name="T9" fmla="*/ 164 h 221"/>
                <a:gd name="T10" fmla="*/ 39 w 295"/>
                <a:gd name="T11" fmla="*/ 164 h 221"/>
                <a:gd name="T12" fmla="*/ 145 w 295"/>
                <a:gd name="T13" fmla="*/ 8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21">
                  <a:moveTo>
                    <a:pt x="145" y="83"/>
                  </a:moveTo>
                  <a:cubicBezTo>
                    <a:pt x="215" y="83"/>
                    <a:pt x="251" y="123"/>
                    <a:pt x="255" y="166"/>
                  </a:cubicBezTo>
                  <a:cubicBezTo>
                    <a:pt x="258" y="209"/>
                    <a:pt x="265" y="201"/>
                    <a:pt x="280" y="169"/>
                  </a:cubicBezTo>
                  <a:cubicBezTo>
                    <a:pt x="295" y="137"/>
                    <a:pt x="258" y="0"/>
                    <a:pt x="151" y="0"/>
                  </a:cubicBezTo>
                  <a:cubicBezTo>
                    <a:pt x="44" y="0"/>
                    <a:pt x="0" y="106"/>
                    <a:pt x="15" y="164"/>
                  </a:cubicBezTo>
                  <a:cubicBezTo>
                    <a:pt x="30" y="221"/>
                    <a:pt x="30" y="208"/>
                    <a:pt x="39" y="164"/>
                  </a:cubicBezTo>
                  <a:cubicBezTo>
                    <a:pt x="49" y="120"/>
                    <a:pt x="69" y="85"/>
                    <a:pt x="145" y="83"/>
                  </a:cubicBezTo>
                  <a:close/>
                </a:path>
              </a:pathLst>
            </a:custGeom>
            <a:solidFill>
              <a:srgbClr val="7D5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79" name="Freeform 36"/>
            <p:cNvSpPr>
              <a:spLocks/>
            </p:cNvSpPr>
            <p:nvPr/>
          </p:nvSpPr>
          <p:spPr bwMode="auto">
            <a:xfrm>
              <a:off x="2675" y="882"/>
              <a:ext cx="411" cy="367"/>
            </a:xfrm>
            <a:custGeom>
              <a:avLst/>
              <a:gdLst>
                <a:gd name="T0" fmla="*/ 241 w 259"/>
                <a:gd name="T1" fmla="*/ 83 h 231"/>
                <a:gd name="T2" fmla="*/ 254 w 259"/>
                <a:gd name="T3" fmla="*/ 175 h 231"/>
                <a:gd name="T4" fmla="*/ 200 w 259"/>
                <a:gd name="T5" fmla="*/ 231 h 231"/>
                <a:gd name="T6" fmla="*/ 59 w 259"/>
                <a:gd name="T7" fmla="*/ 231 h 231"/>
                <a:gd name="T8" fmla="*/ 5 w 259"/>
                <a:gd name="T9" fmla="*/ 175 h 231"/>
                <a:gd name="T10" fmla="*/ 18 w 259"/>
                <a:gd name="T11" fmla="*/ 83 h 231"/>
                <a:gd name="T12" fmla="*/ 241 w 259"/>
                <a:gd name="T13" fmla="*/ 8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231">
                  <a:moveTo>
                    <a:pt x="241" y="83"/>
                  </a:moveTo>
                  <a:cubicBezTo>
                    <a:pt x="254" y="175"/>
                    <a:pt x="254" y="175"/>
                    <a:pt x="254" y="175"/>
                  </a:cubicBezTo>
                  <a:cubicBezTo>
                    <a:pt x="259" y="208"/>
                    <a:pt x="220" y="231"/>
                    <a:pt x="200" y="231"/>
                  </a:cubicBezTo>
                  <a:cubicBezTo>
                    <a:pt x="59" y="231"/>
                    <a:pt x="59" y="231"/>
                    <a:pt x="59" y="231"/>
                  </a:cubicBezTo>
                  <a:cubicBezTo>
                    <a:pt x="40" y="231"/>
                    <a:pt x="0" y="208"/>
                    <a:pt x="5" y="175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29" y="0"/>
                    <a:pt x="230" y="0"/>
                    <a:pt x="241" y="83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0" name="Oval 37"/>
            <p:cNvSpPr>
              <a:spLocks noChangeArrowheads="1"/>
            </p:cNvSpPr>
            <p:nvPr/>
          </p:nvSpPr>
          <p:spPr bwMode="auto">
            <a:xfrm>
              <a:off x="2597" y="1060"/>
              <a:ext cx="567" cy="207"/>
            </a:xfrm>
            <a:prstGeom prst="ellipse">
              <a:avLst/>
            </a:pr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1" name="Freeform 38"/>
            <p:cNvSpPr>
              <a:spLocks/>
            </p:cNvSpPr>
            <p:nvPr/>
          </p:nvSpPr>
          <p:spPr bwMode="auto">
            <a:xfrm>
              <a:off x="2692" y="1082"/>
              <a:ext cx="373" cy="359"/>
            </a:xfrm>
            <a:custGeom>
              <a:avLst/>
              <a:gdLst>
                <a:gd name="T0" fmla="*/ 119 w 235"/>
                <a:gd name="T1" fmla="*/ 0 h 226"/>
                <a:gd name="T2" fmla="*/ 227 w 235"/>
                <a:gd name="T3" fmla="*/ 128 h 226"/>
                <a:gd name="T4" fmla="*/ 119 w 235"/>
                <a:gd name="T5" fmla="*/ 226 h 226"/>
                <a:gd name="T6" fmla="*/ 10 w 235"/>
                <a:gd name="T7" fmla="*/ 132 h 226"/>
                <a:gd name="T8" fmla="*/ 119 w 235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26">
                  <a:moveTo>
                    <a:pt x="119" y="0"/>
                  </a:moveTo>
                  <a:cubicBezTo>
                    <a:pt x="209" y="0"/>
                    <a:pt x="235" y="69"/>
                    <a:pt x="227" y="128"/>
                  </a:cubicBezTo>
                  <a:cubicBezTo>
                    <a:pt x="220" y="189"/>
                    <a:pt x="178" y="226"/>
                    <a:pt x="119" y="226"/>
                  </a:cubicBezTo>
                  <a:cubicBezTo>
                    <a:pt x="61" y="226"/>
                    <a:pt x="20" y="190"/>
                    <a:pt x="10" y="132"/>
                  </a:cubicBezTo>
                  <a:cubicBezTo>
                    <a:pt x="0" y="71"/>
                    <a:pt x="25" y="0"/>
                    <a:pt x="11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2" name="Freeform 39"/>
            <p:cNvSpPr>
              <a:spLocks/>
            </p:cNvSpPr>
            <p:nvPr/>
          </p:nvSpPr>
          <p:spPr bwMode="auto">
            <a:xfrm>
              <a:off x="2881" y="1094"/>
              <a:ext cx="229" cy="368"/>
            </a:xfrm>
            <a:custGeom>
              <a:avLst/>
              <a:gdLst>
                <a:gd name="T0" fmla="*/ 120 w 144"/>
                <a:gd name="T1" fmla="*/ 34 h 232"/>
                <a:gd name="T2" fmla="*/ 0 w 144"/>
                <a:gd name="T3" fmla="*/ 232 h 232"/>
                <a:gd name="T4" fmla="*/ 0 w 144"/>
                <a:gd name="T5" fmla="*/ 3 h 232"/>
                <a:gd name="T6" fmla="*/ 82 w 144"/>
                <a:gd name="T7" fmla="*/ 13 h 232"/>
                <a:gd name="T8" fmla="*/ 120 w 144"/>
                <a:gd name="T9" fmla="*/ 3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32">
                  <a:moveTo>
                    <a:pt x="120" y="34"/>
                  </a:moveTo>
                  <a:cubicBezTo>
                    <a:pt x="144" y="115"/>
                    <a:pt x="80" y="232"/>
                    <a:pt x="0" y="23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7" y="0"/>
                    <a:pt x="64" y="2"/>
                    <a:pt x="82" y="13"/>
                  </a:cubicBezTo>
                  <a:cubicBezTo>
                    <a:pt x="95" y="21"/>
                    <a:pt x="109" y="29"/>
                    <a:pt x="120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3" name="Freeform 40"/>
            <p:cNvSpPr>
              <a:spLocks/>
            </p:cNvSpPr>
            <p:nvPr/>
          </p:nvSpPr>
          <p:spPr bwMode="auto">
            <a:xfrm>
              <a:off x="2756" y="917"/>
              <a:ext cx="250" cy="140"/>
            </a:xfrm>
            <a:custGeom>
              <a:avLst/>
              <a:gdLst>
                <a:gd name="T0" fmla="*/ 0 w 158"/>
                <a:gd name="T1" fmla="*/ 88 h 88"/>
                <a:gd name="T2" fmla="*/ 80 w 158"/>
                <a:gd name="T3" fmla="*/ 1 h 88"/>
                <a:gd name="T4" fmla="*/ 158 w 158"/>
                <a:gd name="T5" fmla="*/ 83 h 88"/>
                <a:gd name="T6" fmla="*/ 89 w 158"/>
                <a:gd name="T7" fmla="*/ 77 h 88"/>
                <a:gd name="T8" fmla="*/ 0 w 158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88">
                  <a:moveTo>
                    <a:pt x="0" y="88"/>
                  </a:moveTo>
                  <a:cubicBezTo>
                    <a:pt x="22" y="48"/>
                    <a:pt x="46" y="0"/>
                    <a:pt x="80" y="1"/>
                  </a:cubicBezTo>
                  <a:cubicBezTo>
                    <a:pt x="113" y="0"/>
                    <a:pt x="136" y="44"/>
                    <a:pt x="158" y="83"/>
                  </a:cubicBezTo>
                  <a:cubicBezTo>
                    <a:pt x="136" y="80"/>
                    <a:pt x="113" y="77"/>
                    <a:pt x="89" y="77"/>
                  </a:cubicBezTo>
                  <a:cubicBezTo>
                    <a:pt x="57" y="77"/>
                    <a:pt x="26" y="81"/>
                    <a:pt x="0" y="88"/>
                  </a:cubicBezTo>
                  <a:close/>
                </a:path>
              </a:pathLst>
            </a:custGeom>
            <a:solidFill>
              <a:srgbClr val="EA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4" name="Freeform 41"/>
            <p:cNvSpPr>
              <a:spLocks/>
            </p:cNvSpPr>
            <p:nvPr/>
          </p:nvSpPr>
          <p:spPr bwMode="auto">
            <a:xfrm>
              <a:off x="2651" y="1074"/>
              <a:ext cx="440" cy="205"/>
            </a:xfrm>
            <a:custGeom>
              <a:avLst/>
              <a:gdLst>
                <a:gd name="T0" fmla="*/ 246 w 277"/>
                <a:gd name="T1" fmla="*/ 79 h 129"/>
                <a:gd name="T2" fmla="*/ 213 w 277"/>
                <a:gd name="T3" fmla="*/ 25 h 129"/>
                <a:gd name="T4" fmla="*/ 94 w 277"/>
                <a:gd name="T5" fmla="*/ 50 h 129"/>
                <a:gd name="T6" fmla="*/ 45 w 277"/>
                <a:gd name="T7" fmla="*/ 115 h 129"/>
                <a:gd name="T8" fmla="*/ 39 w 277"/>
                <a:gd name="T9" fmla="*/ 128 h 129"/>
                <a:gd name="T10" fmla="*/ 15 w 277"/>
                <a:gd name="T11" fmla="*/ 84 h 129"/>
                <a:gd name="T12" fmla="*/ 12 w 277"/>
                <a:gd name="T13" fmla="*/ 39 h 129"/>
                <a:gd name="T14" fmla="*/ 140 w 277"/>
                <a:gd name="T15" fmla="*/ 2 h 129"/>
                <a:gd name="T16" fmla="*/ 253 w 277"/>
                <a:gd name="T17" fmla="*/ 28 h 129"/>
                <a:gd name="T18" fmla="*/ 269 w 277"/>
                <a:gd name="T19" fmla="*/ 91 h 129"/>
                <a:gd name="T20" fmla="*/ 247 w 277"/>
                <a:gd name="T21" fmla="*/ 122 h 129"/>
                <a:gd name="T22" fmla="*/ 246 w 277"/>
                <a:gd name="T23" fmla="*/ 7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129">
                  <a:moveTo>
                    <a:pt x="246" y="79"/>
                  </a:moveTo>
                  <a:cubicBezTo>
                    <a:pt x="246" y="56"/>
                    <a:pt x="227" y="32"/>
                    <a:pt x="213" y="25"/>
                  </a:cubicBezTo>
                  <a:cubicBezTo>
                    <a:pt x="199" y="18"/>
                    <a:pt x="130" y="27"/>
                    <a:pt x="94" y="50"/>
                  </a:cubicBezTo>
                  <a:cubicBezTo>
                    <a:pt x="55" y="74"/>
                    <a:pt x="48" y="93"/>
                    <a:pt x="45" y="115"/>
                  </a:cubicBezTo>
                  <a:cubicBezTo>
                    <a:pt x="45" y="122"/>
                    <a:pt x="43" y="129"/>
                    <a:pt x="39" y="128"/>
                  </a:cubicBezTo>
                  <a:cubicBezTo>
                    <a:pt x="27" y="124"/>
                    <a:pt x="25" y="90"/>
                    <a:pt x="15" y="84"/>
                  </a:cubicBezTo>
                  <a:cubicBezTo>
                    <a:pt x="0" y="75"/>
                    <a:pt x="7" y="61"/>
                    <a:pt x="12" y="39"/>
                  </a:cubicBezTo>
                  <a:cubicBezTo>
                    <a:pt x="18" y="16"/>
                    <a:pt x="85" y="4"/>
                    <a:pt x="140" y="2"/>
                  </a:cubicBezTo>
                  <a:cubicBezTo>
                    <a:pt x="195" y="0"/>
                    <a:pt x="236" y="13"/>
                    <a:pt x="253" y="28"/>
                  </a:cubicBezTo>
                  <a:cubicBezTo>
                    <a:pt x="270" y="44"/>
                    <a:pt x="277" y="69"/>
                    <a:pt x="269" y="91"/>
                  </a:cubicBezTo>
                  <a:cubicBezTo>
                    <a:pt x="264" y="106"/>
                    <a:pt x="258" y="125"/>
                    <a:pt x="247" y="122"/>
                  </a:cubicBezTo>
                  <a:cubicBezTo>
                    <a:pt x="242" y="120"/>
                    <a:pt x="247" y="92"/>
                    <a:pt x="246" y="7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5" name="Freeform 42"/>
            <p:cNvSpPr>
              <a:spLocks/>
            </p:cNvSpPr>
            <p:nvPr/>
          </p:nvSpPr>
          <p:spPr bwMode="auto">
            <a:xfrm>
              <a:off x="3052" y="1176"/>
              <a:ext cx="56" cy="105"/>
            </a:xfrm>
            <a:custGeom>
              <a:avLst/>
              <a:gdLst>
                <a:gd name="T0" fmla="*/ 24 w 35"/>
                <a:gd name="T1" fmla="*/ 2 h 66"/>
                <a:gd name="T2" fmla="*/ 31 w 35"/>
                <a:gd name="T3" fmla="*/ 36 h 66"/>
                <a:gd name="T4" fmla="*/ 10 w 35"/>
                <a:gd name="T5" fmla="*/ 65 h 66"/>
                <a:gd name="T6" fmla="*/ 3 w 35"/>
                <a:gd name="T7" fmla="*/ 30 h 66"/>
                <a:gd name="T8" fmla="*/ 24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24" y="2"/>
                  </a:moveTo>
                  <a:cubicBezTo>
                    <a:pt x="32" y="3"/>
                    <a:pt x="35" y="19"/>
                    <a:pt x="31" y="36"/>
                  </a:cubicBezTo>
                  <a:cubicBezTo>
                    <a:pt x="27" y="53"/>
                    <a:pt x="18" y="66"/>
                    <a:pt x="10" y="65"/>
                  </a:cubicBezTo>
                  <a:cubicBezTo>
                    <a:pt x="3" y="63"/>
                    <a:pt x="0" y="47"/>
                    <a:pt x="3" y="30"/>
                  </a:cubicBezTo>
                  <a:cubicBezTo>
                    <a:pt x="7" y="13"/>
                    <a:pt x="17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6" name="Freeform 43"/>
            <p:cNvSpPr>
              <a:spLocks/>
            </p:cNvSpPr>
            <p:nvPr/>
          </p:nvSpPr>
          <p:spPr bwMode="auto">
            <a:xfrm>
              <a:off x="2654" y="1176"/>
              <a:ext cx="56" cy="105"/>
            </a:xfrm>
            <a:custGeom>
              <a:avLst/>
              <a:gdLst>
                <a:gd name="T0" fmla="*/ 10 w 35"/>
                <a:gd name="T1" fmla="*/ 2 h 66"/>
                <a:gd name="T2" fmla="*/ 4 w 35"/>
                <a:gd name="T3" fmla="*/ 36 h 66"/>
                <a:gd name="T4" fmla="*/ 24 w 35"/>
                <a:gd name="T5" fmla="*/ 65 h 66"/>
                <a:gd name="T6" fmla="*/ 31 w 35"/>
                <a:gd name="T7" fmla="*/ 30 h 66"/>
                <a:gd name="T8" fmla="*/ 10 w 35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6">
                  <a:moveTo>
                    <a:pt x="10" y="2"/>
                  </a:moveTo>
                  <a:cubicBezTo>
                    <a:pt x="3" y="3"/>
                    <a:pt x="0" y="19"/>
                    <a:pt x="4" y="36"/>
                  </a:cubicBezTo>
                  <a:cubicBezTo>
                    <a:pt x="7" y="53"/>
                    <a:pt x="17" y="66"/>
                    <a:pt x="24" y="65"/>
                  </a:cubicBezTo>
                  <a:cubicBezTo>
                    <a:pt x="32" y="63"/>
                    <a:pt x="35" y="47"/>
                    <a:pt x="31" y="30"/>
                  </a:cubicBezTo>
                  <a:cubicBezTo>
                    <a:pt x="27" y="13"/>
                    <a:pt x="18" y="0"/>
                    <a:pt x="10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7" name="Freeform 44"/>
            <p:cNvSpPr>
              <a:spLocks/>
            </p:cNvSpPr>
            <p:nvPr/>
          </p:nvSpPr>
          <p:spPr bwMode="auto">
            <a:xfrm>
              <a:off x="2653" y="1551"/>
              <a:ext cx="128" cy="313"/>
            </a:xfrm>
            <a:custGeom>
              <a:avLst/>
              <a:gdLst>
                <a:gd name="T0" fmla="*/ 53 w 81"/>
                <a:gd name="T1" fmla="*/ 0 h 197"/>
                <a:gd name="T2" fmla="*/ 2 w 81"/>
                <a:gd name="T3" fmla="*/ 33 h 197"/>
                <a:gd name="T4" fmla="*/ 33 w 81"/>
                <a:gd name="T5" fmla="*/ 161 h 197"/>
                <a:gd name="T6" fmla="*/ 48 w 81"/>
                <a:gd name="T7" fmla="*/ 127 h 197"/>
                <a:gd name="T8" fmla="*/ 69 w 81"/>
                <a:gd name="T9" fmla="*/ 135 h 197"/>
                <a:gd name="T10" fmla="*/ 53 w 81"/>
                <a:gd name="T1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97">
                  <a:moveTo>
                    <a:pt x="53" y="0"/>
                  </a:moveTo>
                  <a:cubicBezTo>
                    <a:pt x="12" y="0"/>
                    <a:pt x="4" y="6"/>
                    <a:pt x="2" y="33"/>
                  </a:cubicBezTo>
                  <a:cubicBezTo>
                    <a:pt x="0" y="60"/>
                    <a:pt x="7" y="125"/>
                    <a:pt x="33" y="161"/>
                  </a:cubicBezTo>
                  <a:cubicBezTo>
                    <a:pt x="58" y="197"/>
                    <a:pt x="45" y="156"/>
                    <a:pt x="48" y="127"/>
                  </a:cubicBezTo>
                  <a:cubicBezTo>
                    <a:pt x="52" y="98"/>
                    <a:pt x="57" y="168"/>
                    <a:pt x="69" y="135"/>
                  </a:cubicBezTo>
                  <a:cubicBezTo>
                    <a:pt x="81" y="103"/>
                    <a:pt x="65" y="81"/>
                    <a:pt x="53" y="0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8" name="Freeform 45"/>
            <p:cNvSpPr>
              <a:spLocks/>
            </p:cNvSpPr>
            <p:nvPr/>
          </p:nvSpPr>
          <p:spPr bwMode="auto">
            <a:xfrm>
              <a:off x="2973" y="1537"/>
              <a:ext cx="154" cy="341"/>
            </a:xfrm>
            <a:custGeom>
              <a:avLst/>
              <a:gdLst>
                <a:gd name="T0" fmla="*/ 55 w 97"/>
                <a:gd name="T1" fmla="*/ 22 h 215"/>
                <a:gd name="T2" fmla="*/ 81 w 97"/>
                <a:gd name="T3" fmla="*/ 61 h 215"/>
                <a:gd name="T4" fmla="*/ 54 w 97"/>
                <a:gd name="T5" fmla="*/ 173 h 215"/>
                <a:gd name="T6" fmla="*/ 41 w 97"/>
                <a:gd name="T7" fmla="*/ 195 h 215"/>
                <a:gd name="T8" fmla="*/ 21 w 97"/>
                <a:gd name="T9" fmla="*/ 146 h 215"/>
                <a:gd name="T10" fmla="*/ 3 w 97"/>
                <a:gd name="T11" fmla="*/ 148 h 215"/>
                <a:gd name="T12" fmla="*/ 55 w 97"/>
                <a:gd name="T13" fmla="*/ 2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15">
                  <a:moveTo>
                    <a:pt x="55" y="22"/>
                  </a:moveTo>
                  <a:cubicBezTo>
                    <a:pt x="74" y="22"/>
                    <a:pt x="97" y="34"/>
                    <a:pt x="81" y="61"/>
                  </a:cubicBezTo>
                  <a:cubicBezTo>
                    <a:pt x="64" y="87"/>
                    <a:pt x="55" y="147"/>
                    <a:pt x="54" y="173"/>
                  </a:cubicBezTo>
                  <a:cubicBezTo>
                    <a:pt x="53" y="198"/>
                    <a:pt x="41" y="215"/>
                    <a:pt x="41" y="195"/>
                  </a:cubicBezTo>
                  <a:cubicBezTo>
                    <a:pt x="41" y="174"/>
                    <a:pt x="26" y="125"/>
                    <a:pt x="21" y="146"/>
                  </a:cubicBezTo>
                  <a:cubicBezTo>
                    <a:pt x="17" y="167"/>
                    <a:pt x="0" y="188"/>
                    <a:pt x="3" y="148"/>
                  </a:cubicBezTo>
                  <a:cubicBezTo>
                    <a:pt x="5" y="109"/>
                    <a:pt x="14" y="0"/>
                    <a:pt x="55" y="22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89" name="Freeform 46"/>
            <p:cNvSpPr>
              <a:spLocks/>
            </p:cNvSpPr>
            <p:nvPr/>
          </p:nvSpPr>
          <p:spPr bwMode="auto">
            <a:xfrm>
              <a:off x="2703" y="1481"/>
              <a:ext cx="376" cy="243"/>
            </a:xfrm>
            <a:custGeom>
              <a:avLst/>
              <a:gdLst>
                <a:gd name="T0" fmla="*/ 223 w 237"/>
                <a:gd name="T1" fmla="*/ 62 h 153"/>
                <a:gd name="T2" fmla="*/ 8 w 237"/>
                <a:gd name="T3" fmla="*/ 61 h 153"/>
                <a:gd name="T4" fmla="*/ 23 w 237"/>
                <a:gd name="T5" fmla="*/ 30 h 153"/>
                <a:gd name="T6" fmla="*/ 61 w 237"/>
                <a:gd name="T7" fmla="*/ 10 h 153"/>
                <a:gd name="T8" fmla="*/ 163 w 237"/>
                <a:gd name="T9" fmla="*/ 5 h 153"/>
                <a:gd name="T10" fmla="*/ 193 w 237"/>
                <a:gd name="T11" fmla="*/ 33 h 153"/>
                <a:gd name="T12" fmla="*/ 223 w 237"/>
                <a:gd name="T13" fmla="*/ 6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53">
                  <a:moveTo>
                    <a:pt x="223" y="62"/>
                  </a:moveTo>
                  <a:cubicBezTo>
                    <a:pt x="187" y="101"/>
                    <a:pt x="79" y="153"/>
                    <a:pt x="8" y="61"/>
                  </a:cubicBezTo>
                  <a:cubicBezTo>
                    <a:pt x="0" y="37"/>
                    <a:pt x="2" y="24"/>
                    <a:pt x="23" y="30"/>
                  </a:cubicBezTo>
                  <a:cubicBezTo>
                    <a:pt x="21" y="8"/>
                    <a:pt x="41" y="0"/>
                    <a:pt x="61" y="10"/>
                  </a:cubicBezTo>
                  <a:cubicBezTo>
                    <a:pt x="89" y="40"/>
                    <a:pt x="151" y="24"/>
                    <a:pt x="163" y="5"/>
                  </a:cubicBezTo>
                  <a:cubicBezTo>
                    <a:pt x="181" y="0"/>
                    <a:pt x="193" y="8"/>
                    <a:pt x="193" y="33"/>
                  </a:cubicBezTo>
                  <a:cubicBezTo>
                    <a:pt x="230" y="15"/>
                    <a:pt x="237" y="43"/>
                    <a:pt x="223" y="62"/>
                  </a:cubicBezTo>
                  <a:close/>
                </a:path>
              </a:pathLst>
            </a:custGeom>
            <a:solidFill>
              <a:srgbClr val="F9D1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0" name="Freeform 47"/>
            <p:cNvSpPr>
              <a:spLocks noEditPoints="1"/>
            </p:cNvSpPr>
            <p:nvPr/>
          </p:nvSpPr>
          <p:spPr bwMode="auto">
            <a:xfrm>
              <a:off x="2681" y="1533"/>
              <a:ext cx="386" cy="210"/>
            </a:xfrm>
            <a:custGeom>
              <a:avLst/>
              <a:gdLst>
                <a:gd name="T0" fmla="*/ 223 w 243"/>
                <a:gd name="T1" fmla="*/ 75 h 132"/>
                <a:gd name="T2" fmla="*/ 223 w 243"/>
                <a:gd name="T3" fmla="*/ 61 h 132"/>
                <a:gd name="T4" fmla="*/ 243 w 243"/>
                <a:gd name="T5" fmla="*/ 38 h 132"/>
                <a:gd name="T6" fmla="*/ 223 w 243"/>
                <a:gd name="T7" fmla="*/ 75 h 132"/>
                <a:gd name="T8" fmla="*/ 223 w 243"/>
                <a:gd name="T9" fmla="*/ 49 h 132"/>
                <a:gd name="T10" fmla="*/ 240 w 243"/>
                <a:gd name="T11" fmla="*/ 26 h 132"/>
                <a:gd name="T12" fmla="*/ 240 w 243"/>
                <a:gd name="T13" fmla="*/ 26 h 132"/>
                <a:gd name="T14" fmla="*/ 223 w 243"/>
                <a:gd name="T15" fmla="*/ 43 h 132"/>
                <a:gd name="T16" fmla="*/ 223 w 243"/>
                <a:gd name="T17" fmla="*/ 49 h 132"/>
                <a:gd name="T18" fmla="*/ 223 w 243"/>
                <a:gd name="T19" fmla="*/ 43 h 132"/>
                <a:gd name="T20" fmla="*/ 223 w 243"/>
                <a:gd name="T21" fmla="*/ 49 h 132"/>
                <a:gd name="T22" fmla="*/ 203 w 243"/>
                <a:gd name="T23" fmla="*/ 56 h 132"/>
                <a:gd name="T24" fmla="*/ 203 w 243"/>
                <a:gd name="T25" fmla="*/ 55 h 132"/>
                <a:gd name="T26" fmla="*/ 223 w 243"/>
                <a:gd name="T27" fmla="*/ 43 h 132"/>
                <a:gd name="T28" fmla="*/ 223 w 243"/>
                <a:gd name="T29" fmla="*/ 61 h 132"/>
                <a:gd name="T30" fmla="*/ 223 w 243"/>
                <a:gd name="T31" fmla="*/ 75 h 132"/>
                <a:gd name="T32" fmla="*/ 207 w 243"/>
                <a:gd name="T33" fmla="*/ 132 h 132"/>
                <a:gd name="T34" fmla="*/ 223 w 243"/>
                <a:gd name="T35" fmla="*/ 61 h 132"/>
                <a:gd name="T36" fmla="*/ 203 w 243"/>
                <a:gd name="T37" fmla="*/ 2 h 132"/>
                <a:gd name="T38" fmla="*/ 203 w 243"/>
                <a:gd name="T39" fmla="*/ 2 h 132"/>
                <a:gd name="T40" fmla="*/ 205 w 243"/>
                <a:gd name="T41" fmla="*/ 0 h 132"/>
                <a:gd name="T42" fmla="*/ 205 w 243"/>
                <a:gd name="T43" fmla="*/ 0 h 132"/>
                <a:gd name="T44" fmla="*/ 203 w 243"/>
                <a:gd name="T45" fmla="*/ 2 h 132"/>
                <a:gd name="T46" fmla="*/ 28 w 243"/>
                <a:gd name="T47" fmla="*/ 118 h 132"/>
                <a:gd name="T48" fmla="*/ 24 w 243"/>
                <a:gd name="T49" fmla="*/ 110 h 132"/>
                <a:gd name="T50" fmla="*/ 24 w 243"/>
                <a:gd name="T51" fmla="*/ 114 h 132"/>
                <a:gd name="T52" fmla="*/ 28 w 243"/>
                <a:gd name="T53" fmla="*/ 118 h 132"/>
                <a:gd name="T54" fmla="*/ 203 w 243"/>
                <a:gd name="T55" fmla="*/ 2 h 132"/>
                <a:gd name="T56" fmla="*/ 203 w 243"/>
                <a:gd name="T57" fmla="*/ 2 h 132"/>
                <a:gd name="T58" fmla="*/ 45 w 243"/>
                <a:gd name="T59" fmla="*/ 2 h 132"/>
                <a:gd name="T60" fmla="*/ 203 w 243"/>
                <a:gd name="T61" fmla="*/ 2 h 132"/>
                <a:gd name="T62" fmla="*/ 203 w 243"/>
                <a:gd name="T63" fmla="*/ 55 h 132"/>
                <a:gd name="T64" fmla="*/ 201 w 243"/>
                <a:gd name="T65" fmla="*/ 56 h 132"/>
                <a:gd name="T66" fmla="*/ 203 w 243"/>
                <a:gd name="T67" fmla="*/ 56 h 132"/>
                <a:gd name="T68" fmla="*/ 203 w 243"/>
                <a:gd name="T69" fmla="*/ 55 h 132"/>
                <a:gd name="T70" fmla="*/ 24 w 243"/>
                <a:gd name="T71" fmla="*/ 39 h 132"/>
                <a:gd name="T72" fmla="*/ 24 w 243"/>
                <a:gd name="T73" fmla="*/ 31 h 132"/>
                <a:gd name="T74" fmla="*/ 41 w 243"/>
                <a:gd name="T75" fmla="*/ 49 h 132"/>
                <a:gd name="T76" fmla="*/ 24 w 243"/>
                <a:gd name="T77" fmla="*/ 39 h 132"/>
                <a:gd name="T78" fmla="*/ 24 w 243"/>
                <a:gd name="T79" fmla="*/ 110 h 132"/>
                <a:gd name="T80" fmla="*/ 11 w 243"/>
                <a:gd name="T81" fmla="*/ 29 h 132"/>
                <a:gd name="T82" fmla="*/ 24 w 243"/>
                <a:gd name="T83" fmla="*/ 114 h 132"/>
                <a:gd name="T84" fmla="*/ 24 w 243"/>
                <a:gd name="T85" fmla="*/ 110 h 132"/>
                <a:gd name="T86" fmla="*/ 24 w 243"/>
                <a:gd name="T87" fmla="*/ 31 h 132"/>
                <a:gd name="T88" fmla="*/ 24 w 243"/>
                <a:gd name="T89" fmla="*/ 39 h 132"/>
                <a:gd name="T90" fmla="*/ 20 w 243"/>
                <a:gd name="T91" fmla="*/ 24 h 132"/>
                <a:gd name="T92" fmla="*/ 24 w 243"/>
                <a:gd name="T93" fmla="*/ 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3" h="132">
                  <a:moveTo>
                    <a:pt x="223" y="75"/>
                  </a:moveTo>
                  <a:cubicBezTo>
                    <a:pt x="223" y="61"/>
                    <a:pt x="223" y="61"/>
                    <a:pt x="223" y="61"/>
                  </a:cubicBezTo>
                  <a:cubicBezTo>
                    <a:pt x="230" y="49"/>
                    <a:pt x="237" y="39"/>
                    <a:pt x="243" y="38"/>
                  </a:cubicBezTo>
                  <a:cubicBezTo>
                    <a:pt x="239" y="41"/>
                    <a:pt x="230" y="56"/>
                    <a:pt x="223" y="75"/>
                  </a:cubicBezTo>
                  <a:close/>
                  <a:moveTo>
                    <a:pt x="223" y="49"/>
                  </a:moveTo>
                  <a:cubicBezTo>
                    <a:pt x="230" y="44"/>
                    <a:pt x="237" y="36"/>
                    <a:pt x="240" y="26"/>
                  </a:cubicBezTo>
                  <a:cubicBezTo>
                    <a:pt x="240" y="26"/>
                    <a:pt x="240" y="26"/>
                    <a:pt x="240" y="26"/>
                  </a:cubicBezTo>
                  <a:cubicBezTo>
                    <a:pt x="236" y="32"/>
                    <a:pt x="230" y="37"/>
                    <a:pt x="223" y="43"/>
                  </a:cubicBezTo>
                  <a:lnTo>
                    <a:pt x="223" y="49"/>
                  </a:lnTo>
                  <a:close/>
                  <a:moveTo>
                    <a:pt x="223" y="43"/>
                  </a:moveTo>
                  <a:cubicBezTo>
                    <a:pt x="223" y="49"/>
                    <a:pt x="223" y="49"/>
                    <a:pt x="223" y="49"/>
                  </a:cubicBezTo>
                  <a:cubicBezTo>
                    <a:pt x="216" y="54"/>
                    <a:pt x="209" y="57"/>
                    <a:pt x="203" y="56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8" y="52"/>
                    <a:pt x="216" y="48"/>
                    <a:pt x="223" y="43"/>
                  </a:cubicBezTo>
                  <a:close/>
                  <a:moveTo>
                    <a:pt x="223" y="61"/>
                  </a:moveTo>
                  <a:cubicBezTo>
                    <a:pt x="223" y="75"/>
                    <a:pt x="223" y="75"/>
                    <a:pt x="223" y="75"/>
                  </a:cubicBezTo>
                  <a:cubicBezTo>
                    <a:pt x="215" y="94"/>
                    <a:pt x="207" y="116"/>
                    <a:pt x="207" y="132"/>
                  </a:cubicBezTo>
                  <a:cubicBezTo>
                    <a:pt x="202" y="111"/>
                    <a:pt x="211" y="82"/>
                    <a:pt x="223" y="61"/>
                  </a:cubicBezTo>
                  <a:close/>
                  <a:moveTo>
                    <a:pt x="203" y="2"/>
                  </a:moveTo>
                  <a:cubicBezTo>
                    <a:pt x="203" y="2"/>
                    <a:pt x="203" y="2"/>
                    <a:pt x="203" y="2"/>
                  </a:cubicBezTo>
                  <a:cubicBezTo>
                    <a:pt x="204" y="1"/>
                    <a:pt x="205" y="1"/>
                    <a:pt x="205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1"/>
                    <a:pt x="204" y="2"/>
                    <a:pt x="203" y="2"/>
                  </a:cubicBezTo>
                  <a:close/>
                  <a:moveTo>
                    <a:pt x="28" y="118"/>
                  </a:moveTo>
                  <a:cubicBezTo>
                    <a:pt x="26" y="116"/>
                    <a:pt x="25" y="113"/>
                    <a:pt x="24" y="110"/>
                  </a:cubicBezTo>
                  <a:cubicBezTo>
                    <a:pt x="24" y="114"/>
                    <a:pt x="24" y="114"/>
                    <a:pt x="24" y="114"/>
                  </a:cubicBezTo>
                  <a:cubicBezTo>
                    <a:pt x="25" y="116"/>
                    <a:pt x="26" y="117"/>
                    <a:pt x="28" y="118"/>
                  </a:cubicBezTo>
                  <a:close/>
                  <a:moveTo>
                    <a:pt x="203" y="2"/>
                  </a:moveTo>
                  <a:cubicBezTo>
                    <a:pt x="203" y="2"/>
                    <a:pt x="203" y="2"/>
                    <a:pt x="203" y="2"/>
                  </a:cubicBezTo>
                  <a:cubicBezTo>
                    <a:pt x="173" y="32"/>
                    <a:pt x="105" y="63"/>
                    <a:pt x="45" y="2"/>
                  </a:cubicBezTo>
                  <a:cubicBezTo>
                    <a:pt x="106" y="52"/>
                    <a:pt x="174" y="24"/>
                    <a:pt x="203" y="2"/>
                  </a:cubicBezTo>
                  <a:close/>
                  <a:moveTo>
                    <a:pt x="203" y="55"/>
                  </a:moveTo>
                  <a:cubicBezTo>
                    <a:pt x="201" y="56"/>
                    <a:pt x="201" y="56"/>
                    <a:pt x="201" y="56"/>
                  </a:cubicBezTo>
                  <a:cubicBezTo>
                    <a:pt x="202" y="56"/>
                    <a:pt x="202" y="56"/>
                    <a:pt x="203" y="56"/>
                  </a:cubicBezTo>
                  <a:cubicBezTo>
                    <a:pt x="203" y="55"/>
                    <a:pt x="203" y="55"/>
                    <a:pt x="203" y="55"/>
                  </a:cubicBezTo>
                  <a:close/>
                  <a:moveTo>
                    <a:pt x="24" y="39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9" y="38"/>
                    <a:pt x="37" y="45"/>
                    <a:pt x="41" y="49"/>
                  </a:cubicBezTo>
                  <a:cubicBezTo>
                    <a:pt x="35" y="48"/>
                    <a:pt x="28" y="45"/>
                    <a:pt x="24" y="39"/>
                  </a:cubicBezTo>
                  <a:close/>
                  <a:moveTo>
                    <a:pt x="24" y="110"/>
                  </a:moveTo>
                  <a:cubicBezTo>
                    <a:pt x="13" y="83"/>
                    <a:pt x="7" y="35"/>
                    <a:pt x="11" y="29"/>
                  </a:cubicBezTo>
                  <a:cubicBezTo>
                    <a:pt x="0" y="37"/>
                    <a:pt x="3" y="90"/>
                    <a:pt x="24" y="114"/>
                  </a:cubicBezTo>
                  <a:cubicBezTo>
                    <a:pt x="24" y="110"/>
                    <a:pt x="24" y="110"/>
                    <a:pt x="24" y="110"/>
                  </a:cubicBezTo>
                  <a:close/>
                  <a:moveTo>
                    <a:pt x="24" y="31"/>
                  </a:moveTo>
                  <a:cubicBezTo>
                    <a:pt x="24" y="39"/>
                    <a:pt x="24" y="39"/>
                    <a:pt x="24" y="39"/>
                  </a:cubicBezTo>
                  <a:cubicBezTo>
                    <a:pt x="21" y="35"/>
                    <a:pt x="19" y="30"/>
                    <a:pt x="20" y="24"/>
                  </a:cubicBezTo>
                  <a:cubicBezTo>
                    <a:pt x="21" y="26"/>
                    <a:pt x="22" y="29"/>
                    <a:pt x="24" y="31"/>
                  </a:cubicBez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1" name="Freeform 48"/>
            <p:cNvSpPr>
              <a:spLocks/>
            </p:cNvSpPr>
            <p:nvPr/>
          </p:nvSpPr>
          <p:spPr bwMode="auto">
            <a:xfrm>
              <a:off x="2686" y="1190"/>
              <a:ext cx="389" cy="320"/>
            </a:xfrm>
            <a:custGeom>
              <a:avLst/>
              <a:gdLst>
                <a:gd name="T0" fmla="*/ 23 w 245"/>
                <a:gd name="T1" fmla="*/ 20 h 201"/>
                <a:gd name="T2" fmla="*/ 39 w 245"/>
                <a:gd name="T3" fmla="*/ 104 h 201"/>
                <a:gd name="T4" fmla="*/ 73 w 245"/>
                <a:gd name="T5" fmla="*/ 104 h 201"/>
                <a:gd name="T6" fmla="*/ 172 w 245"/>
                <a:gd name="T7" fmla="*/ 104 h 201"/>
                <a:gd name="T8" fmla="*/ 206 w 245"/>
                <a:gd name="T9" fmla="*/ 104 h 201"/>
                <a:gd name="T10" fmla="*/ 221 w 245"/>
                <a:gd name="T11" fmla="*/ 20 h 201"/>
                <a:gd name="T12" fmla="*/ 235 w 245"/>
                <a:gd name="T13" fmla="*/ 16 h 201"/>
                <a:gd name="T14" fmla="*/ 239 w 245"/>
                <a:gd name="T15" fmla="*/ 42 h 201"/>
                <a:gd name="T16" fmla="*/ 222 w 245"/>
                <a:gd name="T17" fmla="*/ 127 h 201"/>
                <a:gd name="T18" fmla="*/ 23 w 245"/>
                <a:gd name="T19" fmla="*/ 127 h 201"/>
                <a:gd name="T20" fmla="*/ 6 w 245"/>
                <a:gd name="T21" fmla="*/ 42 h 201"/>
                <a:gd name="T22" fmla="*/ 10 w 245"/>
                <a:gd name="T23" fmla="*/ 16 h 201"/>
                <a:gd name="T24" fmla="*/ 23 w 245"/>
                <a:gd name="T25" fmla="*/ 2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01">
                  <a:moveTo>
                    <a:pt x="23" y="20"/>
                  </a:moveTo>
                  <a:cubicBezTo>
                    <a:pt x="18" y="40"/>
                    <a:pt x="20" y="88"/>
                    <a:pt x="39" y="104"/>
                  </a:cubicBezTo>
                  <a:cubicBezTo>
                    <a:pt x="58" y="119"/>
                    <a:pt x="69" y="122"/>
                    <a:pt x="73" y="104"/>
                  </a:cubicBezTo>
                  <a:cubicBezTo>
                    <a:pt x="79" y="70"/>
                    <a:pt x="166" y="70"/>
                    <a:pt x="172" y="104"/>
                  </a:cubicBezTo>
                  <a:cubicBezTo>
                    <a:pt x="175" y="122"/>
                    <a:pt x="186" y="119"/>
                    <a:pt x="206" y="104"/>
                  </a:cubicBezTo>
                  <a:cubicBezTo>
                    <a:pt x="225" y="88"/>
                    <a:pt x="226" y="40"/>
                    <a:pt x="221" y="20"/>
                  </a:cubicBezTo>
                  <a:cubicBezTo>
                    <a:pt x="224" y="0"/>
                    <a:pt x="239" y="1"/>
                    <a:pt x="235" y="16"/>
                  </a:cubicBezTo>
                  <a:cubicBezTo>
                    <a:pt x="232" y="24"/>
                    <a:pt x="237" y="35"/>
                    <a:pt x="239" y="42"/>
                  </a:cubicBezTo>
                  <a:cubicBezTo>
                    <a:pt x="245" y="68"/>
                    <a:pt x="240" y="96"/>
                    <a:pt x="222" y="127"/>
                  </a:cubicBezTo>
                  <a:cubicBezTo>
                    <a:pt x="179" y="201"/>
                    <a:pt x="65" y="201"/>
                    <a:pt x="23" y="127"/>
                  </a:cubicBezTo>
                  <a:cubicBezTo>
                    <a:pt x="5" y="96"/>
                    <a:pt x="0" y="68"/>
                    <a:pt x="6" y="42"/>
                  </a:cubicBezTo>
                  <a:cubicBezTo>
                    <a:pt x="8" y="35"/>
                    <a:pt x="13" y="24"/>
                    <a:pt x="10" y="16"/>
                  </a:cubicBezTo>
                  <a:cubicBezTo>
                    <a:pt x="6" y="1"/>
                    <a:pt x="21" y="0"/>
                    <a:pt x="23" y="2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2" name="Freeform 49"/>
            <p:cNvSpPr>
              <a:spLocks/>
            </p:cNvSpPr>
            <p:nvPr/>
          </p:nvSpPr>
          <p:spPr bwMode="auto">
            <a:xfrm>
              <a:off x="2810" y="1329"/>
              <a:ext cx="141" cy="92"/>
            </a:xfrm>
            <a:custGeom>
              <a:avLst/>
              <a:gdLst>
                <a:gd name="T0" fmla="*/ 45 w 89"/>
                <a:gd name="T1" fmla="*/ 0 h 58"/>
                <a:gd name="T2" fmla="*/ 89 w 89"/>
                <a:gd name="T3" fmla="*/ 31 h 58"/>
                <a:gd name="T4" fmla="*/ 71 w 89"/>
                <a:gd name="T5" fmla="*/ 58 h 58"/>
                <a:gd name="T6" fmla="*/ 45 w 89"/>
                <a:gd name="T7" fmla="*/ 43 h 58"/>
                <a:gd name="T8" fmla="*/ 17 w 89"/>
                <a:gd name="T9" fmla="*/ 58 h 58"/>
                <a:gd name="T10" fmla="*/ 0 w 89"/>
                <a:gd name="T11" fmla="*/ 31 h 58"/>
                <a:gd name="T12" fmla="*/ 45 w 89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8">
                  <a:moveTo>
                    <a:pt x="45" y="0"/>
                  </a:moveTo>
                  <a:cubicBezTo>
                    <a:pt x="69" y="0"/>
                    <a:pt x="89" y="14"/>
                    <a:pt x="89" y="31"/>
                  </a:cubicBezTo>
                  <a:cubicBezTo>
                    <a:pt x="89" y="43"/>
                    <a:pt x="89" y="58"/>
                    <a:pt x="71" y="58"/>
                  </a:cubicBezTo>
                  <a:cubicBezTo>
                    <a:pt x="53" y="58"/>
                    <a:pt x="58" y="43"/>
                    <a:pt x="45" y="43"/>
                  </a:cubicBezTo>
                  <a:cubicBezTo>
                    <a:pt x="31" y="43"/>
                    <a:pt x="35" y="58"/>
                    <a:pt x="17" y="58"/>
                  </a:cubicBezTo>
                  <a:cubicBezTo>
                    <a:pt x="1" y="58"/>
                    <a:pt x="0" y="42"/>
                    <a:pt x="0" y="31"/>
                  </a:cubicBezTo>
                  <a:cubicBezTo>
                    <a:pt x="0" y="14"/>
                    <a:pt x="20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193" name="Freeform 50"/>
            <p:cNvSpPr>
              <a:spLocks noEditPoints="1"/>
            </p:cNvSpPr>
            <p:nvPr/>
          </p:nvSpPr>
          <p:spPr bwMode="auto">
            <a:xfrm>
              <a:off x="2729" y="1184"/>
              <a:ext cx="301" cy="102"/>
            </a:xfrm>
            <a:custGeom>
              <a:avLst/>
              <a:gdLst>
                <a:gd name="T0" fmla="*/ 143 w 190"/>
                <a:gd name="T1" fmla="*/ 64 h 64"/>
                <a:gd name="T2" fmla="*/ 147 w 190"/>
                <a:gd name="T3" fmla="*/ 64 h 64"/>
                <a:gd name="T4" fmla="*/ 180 w 190"/>
                <a:gd name="T5" fmla="*/ 38 h 64"/>
                <a:gd name="T6" fmla="*/ 187 w 190"/>
                <a:gd name="T7" fmla="*/ 17 h 64"/>
                <a:gd name="T8" fmla="*/ 190 w 190"/>
                <a:gd name="T9" fmla="*/ 9 h 64"/>
                <a:gd name="T10" fmla="*/ 185 w 190"/>
                <a:gd name="T11" fmla="*/ 3 h 64"/>
                <a:gd name="T12" fmla="*/ 143 w 190"/>
                <a:gd name="T13" fmla="*/ 1 h 64"/>
                <a:gd name="T14" fmla="*/ 143 w 190"/>
                <a:gd name="T15" fmla="*/ 5 h 64"/>
                <a:gd name="T16" fmla="*/ 172 w 190"/>
                <a:gd name="T17" fmla="*/ 8 h 64"/>
                <a:gd name="T18" fmla="*/ 172 w 190"/>
                <a:gd name="T19" fmla="*/ 48 h 64"/>
                <a:gd name="T20" fmla="*/ 143 w 190"/>
                <a:gd name="T21" fmla="*/ 60 h 64"/>
                <a:gd name="T22" fmla="*/ 143 w 190"/>
                <a:gd name="T23" fmla="*/ 64 h 64"/>
                <a:gd name="T24" fmla="*/ 95 w 190"/>
                <a:gd name="T25" fmla="*/ 9 h 64"/>
                <a:gd name="T26" fmla="*/ 50 w 190"/>
                <a:gd name="T27" fmla="*/ 1 h 64"/>
                <a:gd name="T28" fmla="*/ 47 w 190"/>
                <a:gd name="T29" fmla="*/ 1 h 64"/>
                <a:gd name="T30" fmla="*/ 47 w 190"/>
                <a:gd name="T31" fmla="*/ 5 h 64"/>
                <a:gd name="T32" fmla="*/ 79 w 190"/>
                <a:gd name="T33" fmla="*/ 15 h 64"/>
                <a:gd name="T34" fmla="*/ 61 w 190"/>
                <a:gd name="T35" fmla="*/ 57 h 64"/>
                <a:gd name="T36" fmla="*/ 47 w 190"/>
                <a:gd name="T37" fmla="*/ 60 h 64"/>
                <a:gd name="T38" fmla="*/ 47 w 190"/>
                <a:gd name="T39" fmla="*/ 64 h 64"/>
                <a:gd name="T40" fmla="*/ 79 w 190"/>
                <a:gd name="T41" fmla="*/ 45 h 64"/>
                <a:gd name="T42" fmla="*/ 95 w 190"/>
                <a:gd name="T43" fmla="*/ 23 h 64"/>
                <a:gd name="T44" fmla="*/ 111 w 190"/>
                <a:gd name="T45" fmla="*/ 44 h 64"/>
                <a:gd name="T46" fmla="*/ 143 w 190"/>
                <a:gd name="T47" fmla="*/ 64 h 64"/>
                <a:gd name="T48" fmla="*/ 143 w 190"/>
                <a:gd name="T49" fmla="*/ 60 h 64"/>
                <a:gd name="T50" fmla="*/ 129 w 190"/>
                <a:gd name="T51" fmla="*/ 57 h 64"/>
                <a:gd name="T52" fmla="*/ 112 w 190"/>
                <a:gd name="T53" fmla="*/ 15 h 64"/>
                <a:gd name="T54" fmla="*/ 143 w 190"/>
                <a:gd name="T55" fmla="*/ 5 h 64"/>
                <a:gd name="T56" fmla="*/ 143 w 190"/>
                <a:gd name="T57" fmla="*/ 1 h 64"/>
                <a:gd name="T58" fmla="*/ 140 w 190"/>
                <a:gd name="T59" fmla="*/ 1 h 64"/>
                <a:gd name="T60" fmla="*/ 95 w 190"/>
                <a:gd name="T61" fmla="*/ 9 h 64"/>
                <a:gd name="T62" fmla="*/ 47 w 190"/>
                <a:gd name="T63" fmla="*/ 1 h 64"/>
                <a:gd name="T64" fmla="*/ 6 w 190"/>
                <a:gd name="T65" fmla="*/ 3 h 64"/>
                <a:gd name="T66" fmla="*/ 1 w 190"/>
                <a:gd name="T67" fmla="*/ 9 h 64"/>
                <a:gd name="T68" fmla="*/ 4 w 190"/>
                <a:gd name="T69" fmla="*/ 17 h 64"/>
                <a:gd name="T70" fmla="*/ 11 w 190"/>
                <a:gd name="T71" fmla="*/ 38 h 64"/>
                <a:gd name="T72" fmla="*/ 44 w 190"/>
                <a:gd name="T73" fmla="*/ 64 h 64"/>
                <a:gd name="T74" fmla="*/ 47 w 190"/>
                <a:gd name="T75" fmla="*/ 64 h 64"/>
                <a:gd name="T76" fmla="*/ 47 w 190"/>
                <a:gd name="T77" fmla="*/ 60 h 64"/>
                <a:gd name="T78" fmla="*/ 19 w 190"/>
                <a:gd name="T79" fmla="*/ 48 h 64"/>
                <a:gd name="T80" fmla="*/ 19 w 190"/>
                <a:gd name="T81" fmla="*/ 8 h 64"/>
                <a:gd name="T82" fmla="*/ 47 w 190"/>
                <a:gd name="T83" fmla="*/ 5 h 64"/>
                <a:gd name="T84" fmla="*/ 47 w 190"/>
                <a:gd name="T8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" h="64">
                  <a:moveTo>
                    <a:pt x="143" y="64"/>
                  </a:moveTo>
                  <a:cubicBezTo>
                    <a:pt x="144" y="64"/>
                    <a:pt x="145" y="64"/>
                    <a:pt x="147" y="64"/>
                  </a:cubicBezTo>
                  <a:cubicBezTo>
                    <a:pt x="172" y="62"/>
                    <a:pt x="178" y="51"/>
                    <a:pt x="180" y="38"/>
                  </a:cubicBezTo>
                  <a:cubicBezTo>
                    <a:pt x="183" y="24"/>
                    <a:pt x="183" y="19"/>
                    <a:pt x="187" y="17"/>
                  </a:cubicBezTo>
                  <a:cubicBezTo>
                    <a:pt x="190" y="16"/>
                    <a:pt x="190" y="13"/>
                    <a:pt x="190" y="9"/>
                  </a:cubicBezTo>
                  <a:cubicBezTo>
                    <a:pt x="190" y="5"/>
                    <a:pt x="190" y="5"/>
                    <a:pt x="185" y="3"/>
                  </a:cubicBezTo>
                  <a:cubicBezTo>
                    <a:pt x="181" y="2"/>
                    <a:pt x="159" y="0"/>
                    <a:pt x="143" y="1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56" y="5"/>
                    <a:pt x="168" y="6"/>
                    <a:pt x="172" y="8"/>
                  </a:cubicBezTo>
                  <a:cubicBezTo>
                    <a:pt x="180" y="13"/>
                    <a:pt x="178" y="36"/>
                    <a:pt x="172" y="48"/>
                  </a:cubicBezTo>
                  <a:cubicBezTo>
                    <a:pt x="167" y="56"/>
                    <a:pt x="155" y="60"/>
                    <a:pt x="143" y="60"/>
                  </a:cubicBezTo>
                  <a:lnTo>
                    <a:pt x="143" y="64"/>
                  </a:lnTo>
                  <a:close/>
                  <a:moveTo>
                    <a:pt x="95" y="9"/>
                  </a:moveTo>
                  <a:cubicBezTo>
                    <a:pt x="90" y="9"/>
                    <a:pt x="67" y="3"/>
                    <a:pt x="50" y="1"/>
                  </a:cubicBezTo>
                  <a:cubicBezTo>
                    <a:pt x="49" y="1"/>
                    <a:pt x="48" y="1"/>
                    <a:pt x="47" y="1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60" y="6"/>
                    <a:pt x="74" y="8"/>
                    <a:pt x="79" y="15"/>
                  </a:cubicBezTo>
                  <a:cubicBezTo>
                    <a:pt x="87" y="26"/>
                    <a:pt x="74" y="52"/>
                    <a:pt x="61" y="57"/>
                  </a:cubicBezTo>
                  <a:cubicBezTo>
                    <a:pt x="58" y="59"/>
                    <a:pt x="53" y="60"/>
                    <a:pt x="47" y="60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69" y="64"/>
                    <a:pt x="77" y="49"/>
                    <a:pt x="79" y="45"/>
                  </a:cubicBezTo>
                  <a:cubicBezTo>
                    <a:pt x="84" y="35"/>
                    <a:pt x="83" y="23"/>
                    <a:pt x="95" y="23"/>
                  </a:cubicBezTo>
                  <a:cubicBezTo>
                    <a:pt x="108" y="23"/>
                    <a:pt x="106" y="35"/>
                    <a:pt x="111" y="44"/>
                  </a:cubicBezTo>
                  <a:cubicBezTo>
                    <a:pt x="114" y="49"/>
                    <a:pt x="121" y="64"/>
                    <a:pt x="143" y="64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38" y="60"/>
                    <a:pt x="133" y="59"/>
                    <a:pt x="129" y="57"/>
                  </a:cubicBezTo>
                  <a:cubicBezTo>
                    <a:pt x="117" y="52"/>
                    <a:pt x="104" y="26"/>
                    <a:pt x="112" y="15"/>
                  </a:cubicBezTo>
                  <a:cubicBezTo>
                    <a:pt x="117" y="8"/>
                    <a:pt x="130" y="6"/>
                    <a:pt x="143" y="5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1"/>
                    <a:pt x="141" y="1"/>
                    <a:pt x="140" y="1"/>
                  </a:cubicBezTo>
                  <a:cubicBezTo>
                    <a:pt x="126" y="3"/>
                    <a:pt x="108" y="8"/>
                    <a:pt x="95" y="9"/>
                  </a:cubicBezTo>
                  <a:close/>
                  <a:moveTo>
                    <a:pt x="47" y="1"/>
                  </a:moveTo>
                  <a:cubicBezTo>
                    <a:pt x="31" y="0"/>
                    <a:pt x="10" y="2"/>
                    <a:pt x="6" y="3"/>
                  </a:cubicBezTo>
                  <a:cubicBezTo>
                    <a:pt x="1" y="5"/>
                    <a:pt x="1" y="5"/>
                    <a:pt x="1" y="9"/>
                  </a:cubicBezTo>
                  <a:cubicBezTo>
                    <a:pt x="0" y="13"/>
                    <a:pt x="1" y="16"/>
                    <a:pt x="4" y="17"/>
                  </a:cubicBezTo>
                  <a:cubicBezTo>
                    <a:pt x="8" y="19"/>
                    <a:pt x="8" y="24"/>
                    <a:pt x="11" y="38"/>
                  </a:cubicBezTo>
                  <a:cubicBezTo>
                    <a:pt x="13" y="51"/>
                    <a:pt x="19" y="62"/>
                    <a:pt x="44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36" y="60"/>
                    <a:pt x="23" y="56"/>
                    <a:pt x="19" y="48"/>
                  </a:cubicBezTo>
                  <a:cubicBezTo>
                    <a:pt x="12" y="36"/>
                    <a:pt x="11" y="13"/>
                    <a:pt x="19" y="8"/>
                  </a:cubicBezTo>
                  <a:cubicBezTo>
                    <a:pt x="22" y="6"/>
                    <a:pt x="35" y="5"/>
                    <a:pt x="47" y="5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E47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1340840" y="3942596"/>
            <a:ext cx="89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Anyone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793" y="4729824"/>
            <a:ext cx="821589" cy="968049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990" y="4825526"/>
            <a:ext cx="556785" cy="656039"/>
          </a:xfrm>
          <a:prstGeom prst="rect">
            <a:avLst/>
          </a:prstGeom>
        </p:spPr>
      </p:pic>
      <p:sp>
        <p:nvSpPr>
          <p:cNvPr id="196" name="TextBox 195"/>
          <p:cNvSpPr txBox="1"/>
          <p:nvPr/>
        </p:nvSpPr>
        <p:spPr>
          <a:xfrm>
            <a:off x="2382118" y="2564966"/>
            <a:ext cx="153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Wrote it</a:t>
            </a:r>
          </a:p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DEV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3650412" y="4394089"/>
            <a:ext cx="153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Reflect features in production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6291352" y="4429485"/>
            <a:ext cx="153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 is driven by scenarios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3973545" y="2821816"/>
            <a:ext cx="3739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Scenarios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7631658" y="2615611"/>
            <a:ext cx="153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Wrote it</a:t>
            </a:r>
          </a:p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PO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873415" y="5667121"/>
            <a:ext cx="1386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Production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7925337" y="5697873"/>
            <a:ext cx="1903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Integration tests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332968" y="3601820"/>
            <a:ext cx="130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1"/>
                </a:solidFill>
              </a:rPr>
              <a:t>Search / Navigate by BDD Web App</a:t>
            </a:r>
          </a:p>
        </p:txBody>
      </p:sp>
      <p:pic>
        <p:nvPicPr>
          <p:cNvPr id="204" name="Picture 203"/>
          <p:cNvPicPr/>
          <p:nvPr/>
        </p:nvPicPr>
        <p:blipFill>
          <a:blip r:embed="rId4"/>
          <a:stretch/>
        </p:blipFill>
        <p:spPr>
          <a:xfrm>
            <a:off x="5466975" y="931146"/>
            <a:ext cx="557663" cy="557663"/>
          </a:xfrm>
          <a:prstGeom prst="rect">
            <a:avLst/>
          </a:prstGeom>
          <a:ln>
            <a:noFill/>
          </a:ln>
        </p:spPr>
      </p:pic>
      <p:pic>
        <p:nvPicPr>
          <p:cNvPr id="205" name="Picture 204"/>
          <p:cNvPicPr/>
          <p:nvPr/>
        </p:nvPicPr>
        <p:blipFill>
          <a:blip r:embed="rId4"/>
          <a:stretch/>
        </p:blipFill>
        <p:spPr>
          <a:xfrm>
            <a:off x="3571844" y="3263534"/>
            <a:ext cx="557663" cy="557663"/>
          </a:xfrm>
          <a:prstGeom prst="rect">
            <a:avLst/>
          </a:prstGeom>
          <a:ln>
            <a:noFill/>
          </a:ln>
        </p:spPr>
      </p:pic>
      <p:sp>
        <p:nvSpPr>
          <p:cNvPr id="206" name="TextBox 205"/>
          <p:cNvSpPr txBox="1"/>
          <p:nvPr/>
        </p:nvSpPr>
        <p:spPr>
          <a:xfrm>
            <a:off x="982730" y="1370165"/>
            <a:ext cx="114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Story</a:t>
            </a:r>
          </a:p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Acceptance Criteria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8914126" y="1689248"/>
            <a:ext cx="176764" cy="157590"/>
            <a:chOff x="5767683" y="2475448"/>
            <a:chExt cx="294679" cy="262714"/>
          </a:xfrm>
        </p:grpSpPr>
        <p:grpSp>
          <p:nvGrpSpPr>
            <p:cNvPr id="207" name="Group 206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209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209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" name="Oval 207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2475529" y="1666221"/>
            <a:ext cx="176764" cy="157590"/>
            <a:chOff x="5767683" y="2475448"/>
            <a:chExt cx="294679" cy="262714"/>
          </a:xfrm>
        </p:grpSpPr>
        <p:grpSp>
          <p:nvGrpSpPr>
            <p:cNvPr id="212" name="Group 211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214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214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3" name="Oval 212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1726756" y="3411534"/>
            <a:ext cx="158824" cy="141596"/>
            <a:chOff x="5767683" y="2475448"/>
            <a:chExt cx="294679" cy="262714"/>
          </a:xfrm>
        </p:grpSpPr>
        <p:grpSp>
          <p:nvGrpSpPr>
            <p:cNvPr id="217" name="Group 216"/>
            <p:cNvGrpSpPr/>
            <p:nvPr/>
          </p:nvGrpSpPr>
          <p:grpSpPr>
            <a:xfrm>
              <a:off x="5767683" y="2475448"/>
              <a:ext cx="241999" cy="262714"/>
              <a:chOff x="5767683" y="2475448"/>
              <a:chExt cx="241999" cy="262714"/>
            </a:xfrm>
          </p:grpSpPr>
          <p:sp>
            <p:nvSpPr>
              <p:cNvPr id="219" name="Freeform 11"/>
              <p:cNvSpPr>
                <a:spLocks/>
              </p:cNvSpPr>
              <p:nvPr/>
            </p:nvSpPr>
            <p:spPr bwMode="auto">
              <a:xfrm>
                <a:off x="5829462" y="2674052"/>
                <a:ext cx="180220" cy="64110"/>
              </a:xfrm>
              <a:custGeom>
                <a:avLst/>
                <a:gdLst>
                  <a:gd name="T0" fmla="*/ 4 w 175"/>
                  <a:gd name="T1" fmla="*/ 18 h 62"/>
                  <a:gd name="T2" fmla="*/ 87 w 175"/>
                  <a:gd name="T3" fmla="*/ 62 h 62"/>
                  <a:gd name="T4" fmla="*/ 171 w 175"/>
                  <a:gd name="T5" fmla="*/ 18 h 62"/>
                  <a:gd name="T6" fmla="*/ 171 w 175"/>
                  <a:gd name="T7" fmla="*/ 4 h 62"/>
                  <a:gd name="T8" fmla="*/ 157 w 175"/>
                  <a:gd name="T9" fmla="*/ 4 h 62"/>
                  <a:gd name="T10" fmla="*/ 87 w 175"/>
                  <a:gd name="T11" fmla="*/ 42 h 62"/>
                  <a:gd name="T12" fmla="*/ 18 w 175"/>
                  <a:gd name="T13" fmla="*/ 4 h 62"/>
                  <a:gd name="T14" fmla="*/ 4 w 175"/>
                  <a:gd name="T15" fmla="*/ 4 h 62"/>
                  <a:gd name="T16" fmla="*/ 4 w 175"/>
                  <a:gd name="T17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62">
                    <a:moveTo>
                      <a:pt x="4" y="18"/>
                    </a:moveTo>
                    <a:cubicBezTo>
                      <a:pt x="24" y="44"/>
                      <a:pt x="54" y="62"/>
                      <a:pt x="87" y="62"/>
                    </a:cubicBezTo>
                    <a:cubicBezTo>
                      <a:pt x="121" y="62"/>
                      <a:pt x="151" y="44"/>
                      <a:pt x="171" y="18"/>
                    </a:cubicBezTo>
                    <a:cubicBezTo>
                      <a:pt x="174" y="14"/>
                      <a:pt x="175" y="8"/>
                      <a:pt x="171" y="4"/>
                    </a:cubicBezTo>
                    <a:cubicBezTo>
                      <a:pt x="167" y="0"/>
                      <a:pt x="160" y="0"/>
                      <a:pt x="157" y="4"/>
                    </a:cubicBezTo>
                    <a:cubicBezTo>
                      <a:pt x="140" y="25"/>
                      <a:pt x="116" y="42"/>
                      <a:pt x="87" y="42"/>
                    </a:cubicBezTo>
                    <a:cubicBezTo>
                      <a:pt x="59" y="42"/>
                      <a:pt x="35" y="25"/>
                      <a:pt x="18" y="4"/>
                    </a:cubicBezTo>
                    <a:cubicBezTo>
                      <a:pt x="15" y="0"/>
                      <a:pt x="7" y="0"/>
                      <a:pt x="4" y="4"/>
                    </a:cubicBezTo>
                    <a:cubicBezTo>
                      <a:pt x="0" y="8"/>
                      <a:pt x="1" y="14"/>
                      <a:pt x="4" y="18"/>
                    </a:cubicBezTo>
                    <a:close/>
                  </a:path>
                </a:pathLst>
              </a:cu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219"/>
              <p:cNvSpPr>
                <a:spLocks noChangeArrowheads="1"/>
              </p:cNvSpPr>
              <p:nvPr/>
            </p:nvSpPr>
            <p:spPr bwMode="auto">
              <a:xfrm>
                <a:off x="5767683" y="2475448"/>
                <a:ext cx="61931" cy="61931"/>
              </a:xfrm>
              <a:prstGeom prst="ellipse">
                <a:avLst/>
              </a:prstGeom>
              <a:solidFill>
                <a:srgbClr val="503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8" name="Oval 217"/>
            <p:cNvSpPr>
              <a:spLocks noChangeArrowheads="1"/>
            </p:cNvSpPr>
            <p:nvPr/>
          </p:nvSpPr>
          <p:spPr bwMode="auto">
            <a:xfrm>
              <a:off x="6000431" y="2475448"/>
              <a:ext cx="61931" cy="61931"/>
            </a:xfrm>
            <a:prstGeom prst="ellipse">
              <a:avLst/>
            </a:prstGeom>
            <a:solidFill>
              <a:srgbClr val="50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5301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6193765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Specification by example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Close collaboration DEV / PO is required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Use examples to open discussion and find many cases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Allows a very fast feedback loop</a:t>
            </a:r>
          </a:p>
          <a:p>
            <a:r>
              <a:rPr lang="en-GB" dirty="0">
                <a:solidFill>
                  <a:schemeClr val="bg1"/>
                </a:solidFill>
              </a:rPr>
              <a:t>Functional tests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Fast and stable tests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developer is guided, the code is pulled by the tests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Flexible code is required to mock external interactions </a:t>
            </a:r>
          </a:p>
          <a:p>
            <a:r>
              <a:rPr lang="en-GB" dirty="0">
                <a:solidFill>
                  <a:schemeClr val="bg1"/>
                </a:solidFill>
              </a:rPr>
              <a:t>Runnable Documentation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Pulled from code, the documentation is always up to date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documentation is exhaustive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09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6193765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Specification by example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Close collaboration DEV / PO is required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Use examples to open discussion and find many cases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Allows a very fast feedback loop</a:t>
            </a:r>
          </a:p>
          <a:p>
            <a:r>
              <a:rPr lang="en-GB" dirty="0">
                <a:solidFill>
                  <a:schemeClr val="bg1"/>
                </a:solidFill>
              </a:rPr>
              <a:t>Functional tests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Fast and stable tests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developer is guided, the code is pulled by the tests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Flexible code is required to mock external interactions </a:t>
            </a:r>
          </a:p>
          <a:p>
            <a:r>
              <a:rPr lang="en-GB" dirty="0">
                <a:solidFill>
                  <a:schemeClr val="bg1"/>
                </a:solidFill>
              </a:rPr>
              <a:t>Runnable Documentation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Pulled from code, the documentation is always up to date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documentation is exhaustive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0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6193765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Failure factor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DEV or PO not involved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BDD applied during the project : need to be done a the very first step               </a:t>
            </a:r>
          </a:p>
          <a:p>
            <a:r>
              <a:rPr lang="en-GB" dirty="0" err="1">
                <a:solidFill>
                  <a:schemeClr val="bg1"/>
                </a:solidFill>
              </a:rPr>
              <a:t>theGardener</a:t>
            </a:r>
            <a:r>
              <a:rPr lang="en-GB" dirty="0">
                <a:solidFill>
                  <a:schemeClr val="bg1"/>
                </a:solidFill>
              </a:rPr>
              <a:t> aim is to address too important use cases not really addressed yet 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easily access to the scenario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collaborative tools to help PO and DEV discussion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	 =&gt; https://github.com/KelkooGroup/theGardener/wiki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18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F7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63460" y="2927713"/>
            <a:ext cx="3753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</a:rPr>
              <a:t>Thank you  </a:t>
            </a:r>
            <a:endParaRPr lang="en-GB" sz="6000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96758" y="1989056"/>
            <a:ext cx="417554" cy="1690770"/>
            <a:chOff x="7396757" y="1306678"/>
            <a:chExt cx="586075" cy="23731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6757" y="3178176"/>
              <a:ext cx="485766" cy="5016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99392">
              <a:off x="7614533" y="1306678"/>
              <a:ext cx="368299" cy="170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31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7" t="13576" b="20255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1051" y="4952822"/>
            <a:ext cx="8738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 tests that flash</a:t>
            </a:r>
          </a:p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Non-exhaustive functional tests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8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56" y="1095155"/>
            <a:ext cx="5967920" cy="1171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Introduction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128" y="2317195"/>
            <a:ext cx="577463" cy="2671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75" y="2333588"/>
            <a:ext cx="577463" cy="2671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221" y="2333588"/>
            <a:ext cx="577463" cy="2671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4100" y="1335112"/>
            <a:ext cx="5617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lt-LT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Driven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02959" y="4977815"/>
            <a:ext cx="2020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Specification by example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2623" y="4977815"/>
            <a:ext cx="2020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 </a:t>
            </a:r>
            <a:endParaRPr lang="lt-L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47859" y="4977815"/>
            <a:ext cx="2020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Executable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6840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Specification by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1538868"/>
            <a:ext cx="10515600" cy="4505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Scenario: suggested suggestions are popular, available and adapted to the age of the user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Given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user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"Tim"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and he is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"4"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years old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and the popular categories for this age are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name               |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Walt Disney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Bedtime stories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and the available books for those categories are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bookTitle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    |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lv11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|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When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we ask for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"2"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suggestions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the suggestions are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bookId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|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bookTitle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             |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categoryId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|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lv11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Peter Pan    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cat1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|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lv21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 tortoise and the hare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| </a:t>
            </a:r>
            <a:r>
              <a:rPr lang="en-US" sz="1400" dirty="0">
                <a:solidFill>
                  <a:schemeClr val="accent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cat2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     |</a:t>
            </a:r>
          </a:p>
        </p:txBody>
      </p:sp>
    </p:spTree>
    <p:extLst>
      <p:ext uri="{BB962C8B-B14F-4D97-AF65-F5344CB8AC3E}">
        <p14:creationId xmlns:p14="http://schemas.microsoft.com/office/powerpoint/2010/main" val="196757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9088855" y="4232159"/>
            <a:ext cx="1229743" cy="1229743"/>
            <a:chOff x="9088855" y="4232159"/>
            <a:chExt cx="1229743" cy="1229743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8855" y="4232159"/>
              <a:ext cx="1229743" cy="1229743"/>
            </a:xfrm>
            <a:prstGeom prst="rect">
              <a:avLst/>
            </a:prstGeom>
          </p:spPr>
        </p:pic>
        <p:sp>
          <p:nvSpPr>
            <p:cNvPr id="85" name="Diamond 84"/>
            <p:cNvSpPr/>
            <p:nvPr/>
          </p:nvSpPr>
          <p:spPr>
            <a:xfrm>
              <a:off x="9284626" y="4426841"/>
              <a:ext cx="838200" cy="838200"/>
            </a:xfrm>
            <a:prstGeom prst="diamond">
              <a:avLst/>
            </a:prstGeom>
            <a:solidFill>
              <a:srgbClr val="FFF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|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 tests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ED12-0EFF-4B24-9F4C-F69B74B0DA00}" type="slidenum">
              <a:rPr lang="en-US" smtClean="0"/>
              <a:t>9</a:t>
            </a:fld>
            <a:endParaRPr lang="en-US"/>
          </a:p>
        </p:txBody>
      </p:sp>
      <p:sp>
        <p:nvSpPr>
          <p:cNvPr id="6" name="Oval 23"/>
          <p:cNvSpPr>
            <a:spLocks noChangeArrowheads="1"/>
          </p:cNvSpPr>
          <p:nvPr/>
        </p:nvSpPr>
        <p:spPr bwMode="auto">
          <a:xfrm>
            <a:off x="2693102" y="1341654"/>
            <a:ext cx="1960895" cy="1966321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 dirty="0"/>
          </a:p>
        </p:txBody>
      </p:sp>
      <p:sp>
        <p:nvSpPr>
          <p:cNvPr id="19" name="Oval 23"/>
          <p:cNvSpPr>
            <a:spLocks noChangeArrowheads="1"/>
          </p:cNvSpPr>
          <p:nvPr/>
        </p:nvSpPr>
        <p:spPr bwMode="auto">
          <a:xfrm>
            <a:off x="6877576" y="1378712"/>
            <a:ext cx="1960895" cy="1966321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41" y="1710913"/>
            <a:ext cx="1229743" cy="122974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202469" y="2164472"/>
            <a:ext cx="3264513" cy="331225"/>
            <a:chOff x="2535313" y="4460751"/>
            <a:chExt cx="3264513" cy="33122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363935" y="4639261"/>
              <a:ext cx="1920240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671124" y="4460751"/>
              <a:ext cx="992891" cy="322627"/>
              <a:chOff x="1104900" y="2892836"/>
              <a:chExt cx="2321573" cy="1513296"/>
            </a:xfrm>
          </p:grpSpPr>
          <p:sp>
            <p:nvSpPr>
              <p:cNvPr id="28" name="Rectangular Callout 14"/>
              <p:cNvSpPr/>
              <p:nvPr/>
            </p:nvSpPr>
            <p:spPr>
              <a:xfrm>
                <a:off x="1104900" y="2892836"/>
                <a:ext cx="2321573" cy="1513296"/>
              </a:xfrm>
              <a:custGeom>
                <a:avLst/>
                <a:gdLst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416833 w 1429126"/>
                  <a:gd name="connsiteY10" fmla="*/ 2169811 h 2005037"/>
                  <a:gd name="connsiteX11" fmla="*/ 238188 w 1429126"/>
                  <a:gd name="connsiteY11" fmla="*/ 2005037 h 2005037"/>
                  <a:gd name="connsiteX12" fmla="*/ 0 w 1429126"/>
                  <a:gd name="connsiteY12" fmla="*/ 2005037 h 2005037"/>
                  <a:gd name="connsiteX13" fmla="*/ 0 w 1429126"/>
                  <a:gd name="connsiteY13" fmla="*/ 1670864 h 2005037"/>
                  <a:gd name="connsiteX14" fmla="*/ 0 w 1429126"/>
                  <a:gd name="connsiteY14" fmla="*/ 1169605 h 2005037"/>
                  <a:gd name="connsiteX15" fmla="*/ 0 w 1429126"/>
                  <a:gd name="connsiteY15" fmla="*/ 1169605 h 2005037"/>
                  <a:gd name="connsiteX16" fmla="*/ 0 w 1429126"/>
                  <a:gd name="connsiteY16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238188 w 1429126"/>
                  <a:gd name="connsiteY10" fmla="*/ 2005037 h 2005037"/>
                  <a:gd name="connsiteX11" fmla="*/ 0 w 1429126"/>
                  <a:gd name="connsiteY11" fmla="*/ 2005037 h 2005037"/>
                  <a:gd name="connsiteX12" fmla="*/ 0 w 1429126"/>
                  <a:gd name="connsiteY12" fmla="*/ 1670864 h 2005037"/>
                  <a:gd name="connsiteX13" fmla="*/ 0 w 1429126"/>
                  <a:gd name="connsiteY13" fmla="*/ 1169605 h 2005037"/>
                  <a:gd name="connsiteX14" fmla="*/ 0 w 1429126"/>
                  <a:gd name="connsiteY14" fmla="*/ 1169605 h 2005037"/>
                  <a:gd name="connsiteX15" fmla="*/ 0 w 1429126"/>
                  <a:gd name="connsiteY15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238188 w 1429126"/>
                  <a:gd name="connsiteY9" fmla="*/ 2005037 h 2005037"/>
                  <a:gd name="connsiteX10" fmla="*/ 0 w 1429126"/>
                  <a:gd name="connsiteY10" fmla="*/ 2005037 h 2005037"/>
                  <a:gd name="connsiteX11" fmla="*/ 0 w 1429126"/>
                  <a:gd name="connsiteY11" fmla="*/ 1670864 h 2005037"/>
                  <a:gd name="connsiteX12" fmla="*/ 0 w 1429126"/>
                  <a:gd name="connsiteY12" fmla="*/ 1169605 h 2005037"/>
                  <a:gd name="connsiteX13" fmla="*/ 0 w 1429126"/>
                  <a:gd name="connsiteY13" fmla="*/ 1169605 h 2005037"/>
                  <a:gd name="connsiteX14" fmla="*/ 0 w 1429126"/>
                  <a:gd name="connsiteY14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0 w 1429126"/>
                  <a:gd name="connsiteY9" fmla="*/ 2005037 h 2005037"/>
                  <a:gd name="connsiteX10" fmla="*/ 0 w 1429126"/>
                  <a:gd name="connsiteY10" fmla="*/ 1670864 h 2005037"/>
                  <a:gd name="connsiteX11" fmla="*/ 0 w 1429126"/>
                  <a:gd name="connsiteY11" fmla="*/ 1169605 h 2005037"/>
                  <a:gd name="connsiteX12" fmla="*/ 0 w 1429126"/>
                  <a:gd name="connsiteY12" fmla="*/ 1169605 h 2005037"/>
                  <a:gd name="connsiteX13" fmla="*/ 0 w 1429126"/>
                  <a:gd name="connsiteY13" fmla="*/ 0 h 2005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9126" h="2005037">
                    <a:moveTo>
                      <a:pt x="0" y="0"/>
                    </a:moveTo>
                    <a:lnTo>
                      <a:pt x="238188" y="0"/>
                    </a:lnTo>
                    <a:lnTo>
                      <a:pt x="238188" y="0"/>
                    </a:lnTo>
                    <a:lnTo>
                      <a:pt x="595469" y="0"/>
                    </a:lnTo>
                    <a:lnTo>
                      <a:pt x="1429126" y="0"/>
                    </a:lnTo>
                    <a:lnTo>
                      <a:pt x="1429126" y="1169605"/>
                    </a:lnTo>
                    <a:lnTo>
                      <a:pt x="1429126" y="1169605"/>
                    </a:lnTo>
                    <a:lnTo>
                      <a:pt x="1429126" y="1670864"/>
                    </a:lnTo>
                    <a:lnTo>
                      <a:pt x="1429126" y="2005037"/>
                    </a:lnTo>
                    <a:lnTo>
                      <a:pt x="0" y="2005037"/>
                    </a:lnTo>
                    <a:lnTo>
                      <a:pt x="0" y="1670864"/>
                    </a:lnTo>
                    <a:lnTo>
                      <a:pt x="0" y="1169605"/>
                    </a:lnTo>
                    <a:lnTo>
                      <a:pt x="0" y="11696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noFill/>
                </a:endParaRPr>
              </a:p>
            </p:txBody>
          </p:sp>
          <p:sp>
            <p:nvSpPr>
              <p:cNvPr id="29" name="Text Placeholder 5"/>
              <p:cNvSpPr txBox="1">
                <a:spLocks/>
              </p:cNvSpPr>
              <p:nvPr/>
            </p:nvSpPr>
            <p:spPr>
              <a:xfrm>
                <a:off x="1104900" y="2973499"/>
                <a:ext cx="2321573" cy="268178"/>
              </a:xfrm>
              <a:prstGeom prst="rect">
                <a:avLst/>
              </a:prstGeom>
            </p:spPr>
            <p:txBody>
              <a:bodyPr vert="horz" lIns="1800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30" name="Text Placeholder 5"/>
              <p:cNvSpPr txBox="1">
                <a:spLocks/>
              </p:cNvSpPr>
              <p:nvPr/>
            </p:nvSpPr>
            <p:spPr>
              <a:xfrm>
                <a:off x="1172897" y="2973498"/>
                <a:ext cx="2182886" cy="1432634"/>
              </a:xfrm>
              <a:prstGeom prst="rect">
                <a:avLst/>
              </a:prstGeom>
            </p:spPr>
            <p:txBody>
              <a:bodyPr vert="horz" lIns="18000" tIns="0" rIns="0" bIns="0" rtlCol="0" anchor="ctr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  <a:buClr>
                    <a:srgbClr val="1F7079"/>
                  </a:buClr>
                </a:pPr>
                <a:r>
                  <a:rPr lang="en-GB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SUGGESTIONS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806935" y="4469349"/>
              <a:ext cx="992891" cy="322627"/>
              <a:chOff x="1104900" y="2892836"/>
              <a:chExt cx="2321573" cy="1513296"/>
            </a:xfrm>
          </p:grpSpPr>
          <p:sp>
            <p:nvSpPr>
              <p:cNvPr id="32" name="Rectangular Callout 14"/>
              <p:cNvSpPr/>
              <p:nvPr/>
            </p:nvSpPr>
            <p:spPr>
              <a:xfrm>
                <a:off x="1104900" y="2892836"/>
                <a:ext cx="2321573" cy="1513296"/>
              </a:xfrm>
              <a:custGeom>
                <a:avLst/>
                <a:gdLst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416833 w 1429126"/>
                  <a:gd name="connsiteY10" fmla="*/ 2169811 h 2005037"/>
                  <a:gd name="connsiteX11" fmla="*/ 238188 w 1429126"/>
                  <a:gd name="connsiteY11" fmla="*/ 2005037 h 2005037"/>
                  <a:gd name="connsiteX12" fmla="*/ 0 w 1429126"/>
                  <a:gd name="connsiteY12" fmla="*/ 2005037 h 2005037"/>
                  <a:gd name="connsiteX13" fmla="*/ 0 w 1429126"/>
                  <a:gd name="connsiteY13" fmla="*/ 1670864 h 2005037"/>
                  <a:gd name="connsiteX14" fmla="*/ 0 w 1429126"/>
                  <a:gd name="connsiteY14" fmla="*/ 1169605 h 2005037"/>
                  <a:gd name="connsiteX15" fmla="*/ 0 w 1429126"/>
                  <a:gd name="connsiteY15" fmla="*/ 1169605 h 2005037"/>
                  <a:gd name="connsiteX16" fmla="*/ 0 w 1429126"/>
                  <a:gd name="connsiteY16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238188 w 1429126"/>
                  <a:gd name="connsiteY10" fmla="*/ 2005037 h 2005037"/>
                  <a:gd name="connsiteX11" fmla="*/ 0 w 1429126"/>
                  <a:gd name="connsiteY11" fmla="*/ 2005037 h 2005037"/>
                  <a:gd name="connsiteX12" fmla="*/ 0 w 1429126"/>
                  <a:gd name="connsiteY12" fmla="*/ 1670864 h 2005037"/>
                  <a:gd name="connsiteX13" fmla="*/ 0 w 1429126"/>
                  <a:gd name="connsiteY13" fmla="*/ 1169605 h 2005037"/>
                  <a:gd name="connsiteX14" fmla="*/ 0 w 1429126"/>
                  <a:gd name="connsiteY14" fmla="*/ 1169605 h 2005037"/>
                  <a:gd name="connsiteX15" fmla="*/ 0 w 1429126"/>
                  <a:gd name="connsiteY15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238188 w 1429126"/>
                  <a:gd name="connsiteY9" fmla="*/ 2005037 h 2005037"/>
                  <a:gd name="connsiteX10" fmla="*/ 0 w 1429126"/>
                  <a:gd name="connsiteY10" fmla="*/ 2005037 h 2005037"/>
                  <a:gd name="connsiteX11" fmla="*/ 0 w 1429126"/>
                  <a:gd name="connsiteY11" fmla="*/ 1670864 h 2005037"/>
                  <a:gd name="connsiteX12" fmla="*/ 0 w 1429126"/>
                  <a:gd name="connsiteY12" fmla="*/ 1169605 h 2005037"/>
                  <a:gd name="connsiteX13" fmla="*/ 0 w 1429126"/>
                  <a:gd name="connsiteY13" fmla="*/ 1169605 h 2005037"/>
                  <a:gd name="connsiteX14" fmla="*/ 0 w 1429126"/>
                  <a:gd name="connsiteY14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0 w 1429126"/>
                  <a:gd name="connsiteY9" fmla="*/ 2005037 h 2005037"/>
                  <a:gd name="connsiteX10" fmla="*/ 0 w 1429126"/>
                  <a:gd name="connsiteY10" fmla="*/ 1670864 h 2005037"/>
                  <a:gd name="connsiteX11" fmla="*/ 0 w 1429126"/>
                  <a:gd name="connsiteY11" fmla="*/ 1169605 h 2005037"/>
                  <a:gd name="connsiteX12" fmla="*/ 0 w 1429126"/>
                  <a:gd name="connsiteY12" fmla="*/ 1169605 h 2005037"/>
                  <a:gd name="connsiteX13" fmla="*/ 0 w 1429126"/>
                  <a:gd name="connsiteY13" fmla="*/ 0 h 2005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9126" h="2005037">
                    <a:moveTo>
                      <a:pt x="0" y="0"/>
                    </a:moveTo>
                    <a:lnTo>
                      <a:pt x="238188" y="0"/>
                    </a:lnTo>
                    <a:lnTo>
                      <a:pt x="238188" y="0"/>
                    </a:lnTo>
                    <a:lnTo>
                      <a:pt x="595469" y="0"/>
                    </a:lnTo>
                    <a:lnTo>
                      <a:pt x="1429126" y="0"/>
                    </a:lnTo>
                    <a:lnTo>
                      <a:pt x="1429126" y="1169605"/>
                    </a:lnTo>
                    <a:lnTo>
                      <a:pt x="1429126" y="1169605"/>
                    </a:lnTo>
                    <a:lnTo>
                      <a:pt x="1429126" y="1670864"/>
                    </a:lnTo>
                    <a:lnTo>
                      <a:pt x="1429126" y="2005037"/>
                    </a:lnTo>
                    <a:lnTo>
                      <a:pt x="0" y="2005037"/>
                    </a:lnTo>
                    <a:lnTo>
                      <a:pt x="0" y="1670864"/>
                    </a:lnTo>
                    <a:lnTo>
                      <a:pt x="0" y="1169605"/>
                    </a:lnTo>
                    <a:lnTo>
                      <a:pt x="0" y="11696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noFill/>
                </a:endParaRPr>
              </a:p>
            </p:txBody>
          </p:sp>
          <p:sp>
            <p:nvSpPr>
              <p:cNvPr id="33" name="Text Placeholder 5"/>
              <p:cNvSpPr txBox="1">
                <a:spLocks/>
              </p:cNvSpPr>
              <p:nvPr/>
            </p:nvSpPr>
            <p:spPr>
              <a:xfrm>
                <a:off x="1104900" y="2973499"/>
                <a:ext cx="2321573" cy="268178"/>
              </a:xfrm>
              <a:prstGeom prst="rect">
                <a:avLst/>
              </a:prstGeom>
            </p:spPr>
            <p:txBody>
              <a:bodyPr vert="horz" lIns="1800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34" name="Text Placeholder 5"/>
              <p:cNvSpPr txBox="1">
                <a:spLocks/>
              </p:cNvSpPr>
              <p:nvPr/>
            </p:nvSpPr>
            <p:spPr>
              <a:xfrm>
                <a:off x="1172897" y="2973498"/>
                <a:ext cx="2182886" cy="1432634"/>
              </a:xfrm>
              <a:prstGeom prst="rect">
                <a:avLst/>
              </a:prstGeom>
            </p:spPr>
            <p:txBody>
              <a:bodyPr vert="horz" lIns="18000" tIns="0" rIns="0" bIns="0" rtlCol="0" anchor="ctr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  <a:buClr>
                    <a:srgbClr val="1F7079"/>
                  </a:buClr>
                </a:pPr>
                <a:r>
                  <a:rPr lang="en-GB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SEARCH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535313" y="4460752"/>
              <a:ext cx="992891" cy="322627"/>
              <a:chOff x="1104900" y="2892836"/>
              <a:chExt cx="2321573" cy="1513296"/>
            </a:xfrm>
          </p:grpSpPr>
          <p:sp>
            <p:nvSpPr>
              <p:cNvPr id="22" name="Rectangular Callout 14"/>
              <p:cNvSpPr/>
              <p:nvPr/>
            </p:nvSpPr>
            <p:spPr>
              <a:xfrm>
                <a:off x="1104900" y="2892836"/>
                <a:ext cx="2321573" cy="1513296"/>
              </a:xfrm>
              <a:custGeom>
                <a:avLst/>
                <a:gdLst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416833 w 1429126"/>
                  <a:gd name="connsiteY10" fmla="*/ 2169811 h 2005037"/>
                  <a:gd name="connsiteX11" fmla="*/ 238188 w 1429126"/>
                  <a:gd name="connsiteY11" fmla="*/ 2005037 h 2005037"/>
                  <a:gd name="connsiteX12" fmla="*/ 0 w 1429126"/>
                  <a:gd name="connsiteY12" fmla="*/ 2005037 h 2005037"/>
                  <a:gd name="connsiteX13" fmla="*/ 0 w 1429126"/>
                  <a:gd name="connsiteY13" fmla="*/ 1670864 h 2005037"/>
                  <a:gd name="connsiteX14" fmla="*/ 0 w 1429126"/>
                  <a:gd name="connsiteY14" fmla="*/ 1169605 h 2005037"/>
                  <a:gd name="connsiteX15" fmla="*/ 0 w 1429126"/>
                  <a:gd name="connsiteY15" fmla="*/ 1169605 h 2005037"/>
                  <a:gd name="connsiteX16" fmla="*/ 0 w 1429126"/>
                  <a:gd name="connsiteY16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238188 w 1429126"/>
                  <a:gd name="connsiteY10" fmla="*/ 2005037 h 2005037"/>
                  <a:gd name="connsiteX11" fmla="*/ 0 w 1429126"/>
                  <a:gd name="connsiteY11" fmla="*/ 2005037 h 2005037"/>
                  <a:gd name="connsiteX12" fmla="*/ 0 w 1429126"/>
                  <a:gd name="connsiteY12" fmla="*/ 1670864 h 2005037"/>
                  <a:gd name="connsiteX13" fmla="*/ 0 w 1429126"/>
                  <a:gd name="connsiteY13" fmla="*/ 1169605 h 2005037"/>
                  <a:gd name="connsiteX14" fmla="*/ 0 w 1429126"/>
                  <a:gd name="connsiteY14" fmla="*/ 1169605 h 2005037"/>
                  <a:gd name="connsiteX15" fmla="*/ 0 w 1429126"/>
                  <a:gd name="connsiteY15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238188 w 1429126"/>
                  <a:gd name="connsiteY9" fmla="*/ 2005037 h 2005037"/>
                  <a:gd name="connsiteX10" fmla="*/ 0 w 1429126"/>
                  <a:gd name="connsiteY10" fmla="*/ 2005037 h 2005037"/>
                  <a:gd name="connsiteX11" fmla="*/ 0 w 1429126"/>
                  <a:gd name="connsiteY11" fmla="*/ 1670864 h 2005037"/>
                  <a:gd name="connsiteX12" fmla="*/ 0 w 1429126"/>
                  <a:gd name="connsiteY12" fmla="*/ 1169605 h 2005037"/>
                  <a:gd name="connsiteX13" fmla="*/ 0 w 1429126"/>
                  <a:gd name="connsiteY13" fmla="*/ 1169605 h 2005037"/>
                  <a:gd name="connsiteX14" fmla="*/ 0 w 1429126"/>
                  <a:gd name="connsiteY14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0 w 1429126"/>
                  <a:gd name="connsiteY9" fmla="*/ 2005037 h 2005037"/>
                  <a:gd name="connsiteX10" fmla="*/ 0 w 1429126"/>
                  <a:gd name="connsiteY10" fmla="*/ 1670864 h 2005037"/>
                  <a:gd name="connsiteX11" fmla="*/ 0 w 1429126"/>
                  <a:gd name="connsiteY11" fmla="*/ 1169605 h 2005037"/>
                  <a:gd name="connsiteX12" fmla="*/ 0 w 1429126"/>
                  <a:gd name="connsiteY12" fmla="*/ 1169605 h 2005037"/>
                  <a:gd name="connsiteX13" fmla="*/ 0 w 1429126"/>
                  <a:gd name="connsiteY13" fmla="*/ 0 h 2005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9126" h="2005037">
                    <a:moveTo>
                      <a:pt x="0" y="0"/>
                    </a:moveTo>
                    <a:lnTo>
                      <a:pt x="238188" y="0"/>
                    </a:lnTo>
                    <a:lnTo>
                      <a:pt x="238188" y="0"/>
                    </a:lnTo>
                    <a:lnTo>
                      <a:pt x="595469" y="0"/>
                    </a:lnTo>
                    <a:lnTo>
                      <a:pt x="1429126" y="0"/>
                    </a:lnTo>
                    <a:lnTo>
                      <a:pt x="1429126" y="1169605"/>
                    </a:lnTo>
                    <a:lnTo>
                      <a:pt x="1429126" y="1169605"/>
                    </a:lnTo>
                    <a:lnTo>
                      <a:pt x="1429126" y="1670864"/>
                    </a:lnTo>
                    <a:lnTo>
                      <a:pt x="1429126" y="2005037"/>
                    </a:lnTo>
                    <a:lnTo>
                      <a:pt x="0" y="2005037"/>
                    </a:lnTo>
                    <a:lnTo>
                      <a:pt x="0" y="1670864"/>
                    </a:lnTo>
                    <a:lnTo>
                      <a:pt x="0" y="1169605"/>
                    </a:lnTo>
                    <a:lnTo>
                      <a:pt x="0" y="11696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noFill/>
                </a:endParaRPr>
              </a:p>
            </p:txBody>
          </p:sp>
          <p:sp>
            <p:nvSpPr>
              <p:cNvPr id="23" name="Text Placeholder 5"/>
              <p:cNvSpPr txBox="1">
                <a:spLocks/>
              </p:cNvSpPr>
              <p:nvPr/>
            </p:nvSpPr>
            <p:spPr>
              <a:xfrm>
                <a:off x="1104900" y="2973499"/>
                <a:ext cx="2321573" cy="268178"/>
              </a:xfrm>
              <a:prstGeom prst="rect">
                <a:avLst/>
              </a:prstGeom>
            </p:spPr>
            <p:txBody>
              <a:bodyPr vert="horz" lIns="1800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5" name="Text Placeholder 5"/>
              <p:cNvSpPr txBox="1">
                <a:spLocks/>
              </p:cNvSpPr>
              <p:nvPr/>
            </p:nvSpPr>
            <p:spPr>
              <a:xfrm>
                <a:off x="1172897" y="2973498"/>
                <a:ext cx="2182886" cy="1432634"/>
              </a:xfrm>
              <a:prstGeom prst="rect">
                <a:avLst/>
              </a:prstGeom>
            </p:spPr>
            <p:txBody>
              <a:bodyPr vert="horz" lIns="18000" tIns="0" rIns="0" bIns="0" rtlCol="0" anchor="ctr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  <a:buClr>
                    <a:srgbClr val="1F7079"/>
                  </a:buClr>
                </a:pPr>
                <a:r>
                  <a:rPr lang="en-GB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CATEGORIES</a:t>
                </a: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6745217" y="1665812"/>
            <a:ext cx="2373871" cy="1357573"/>
            <a:chOff x="4345959" y="4624326"/>
            <a:chExt cx="2373871" cy="1357573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363177" y="4906337"/>
              <a:ext cx="326540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4346536" y="4624326"/>
              <a:ext cx="992891" cy="494084"/>
              <a:chOff x="1104900" y="2892836"/>
              <a:chExt cx="2321573" cy="1513296"/>
            </a:xfrm>
          </p:grpSpPr>
          <p:sp>
            <p:nvSpPr>
              <p:cNvPr id="42" name="Rectangular Callout 14"/>
              <p:cNvSpPr/>
              <p:nvPr/>
            </p:nvSpPr>
            <p:spPr>
              <a:xfrm>
                <a:off x="1104900" y="2892836"/>
                <a:ext cx="2321573" cy="1513296"/>
              </a:xfrm>
              <a:custGeom>
                <a:avLst/>
                <a:gdLst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416833 w 1429126"/>
                  <a:gd name="connsiteY10" fmla="*/ 2169811 h 2005037"/>
                  <a:gd name="connsiteX11" fmla="*/ 238188 w 1429126"/>
                  <a:gd name="connsiteY11" fmla="*/ 2005037 h 2005037"/>
                  <a:gd name="connsiteX12" fmla="*/ 0 w 1429126"/>
                  <a:gd name="connsiteY12" fmla="*/ 2005037 h 2005037"/>
                  <a:gd name="connsiteX13" fmla="*/ 0 w 1429126"/>
                  <a:gd name="connsiteY13" fmla="*/ 1670864 h 2005037"/>
                  <a:gd name="connsiteX14" fmla="*/ 0 w 1429126"/>
                  <a:gd name="connsiteY14" fmla="*/ 1169605 h 2005037"/>
                  <a:gd name="connsiteX15" fmla="*/ 0 w 1429126"/>
                  <a:gd name="connsiteY15" fmla="*/ 1169605 h 2005037"/>
                  <a:gd name="connsiteX16" fmla="*/ 0 w 1429126"/>
                  <a:gd name="connsiteY16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238188 w 1429126"/>
                  <a:gd name="connsiteY10" fmla="*/ 2005037 h 2005037"/>
                  <a:gd name="connsiteX11" fmla="*/ 0 w 1429126"/>
                  <a:gd name="connsiteY11" fmla="*/ 2005037 h 2005037"/>
                  <a:gd name="connsiteX12" fmla="*/ 0 w 1429126"/>
                  <a:gd name="connsiteY12" fmla="*/ 1670864 h 2005037"/>
                  <a:gd name="connsiteX13" fmla="*/ 0 w 1429126"/>
                  <a:gd name="connsiteY13" fmla="*/ 1169605 h 2005037"/>
                  <a:gd name="connsiteX14" fmla="*/ 0 w 1429126"/>
                  <a:gd name="connsiteY14" fmla="*/ 1169605 h 2005037"/>
                  <a:gd name="connsiteX15" fmla="*/ 0 w 1429126"/>
                  <a:gd name="connsiteY15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238188 w 1429126"/>
                  <a:gd name="connsiteY9" fmla="*/ 2005037 h 2005037"/>
                  <a:gd name="connsiteX10" fmla="*/ 0 w 1429126"/>
                  <a:gd name="connsiteY10" fmla="*/ 2005037 h 2005037"/>
                  <a:gd name="connsiteX11" fmla="*/ 0 w 1429126"/>
                  <a:gd name="connsiteY11" fmla="*/ 1670864 h 2005037"/>
                  <a:gd name="connsiteX12" fmla="*/ 0 w 1429126"/>
                  <a:gd name="connsiteY12" fmla="*/ 1169605 h 2005037"/>
                  <a:gd name="connsiteX13" fmla="*/ 0 w 1429126"/>
                  <a:gd name="connsiteY13" fmla="*/ 1169605 h 2005037"/>
                  <a:gd name="connsiteX14" fmla="*/ 0 w 1429126"/>
                  <a:gd name="connsiteY14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0 w 1429126"/>
                  <a:gd name="connsiteY9" fmla="*/ 2005037 h 2005037"/>
                  <a:gd name="connsiteX10" fmla="*/ 0 w 1429126"/>
                  <a:gd name="connsiteY10" fmla="*/ 1670864 h 2005037"/>
                  <a:gd name="connsiteX11" fmla="*/ 0 w 1429126"/>
                  <a:gd name="connsiteY11" fmla="*/ 1169605 h 2005037"/>
                  <a:gd name="connsiteX12" fmla="*/ 0 w 1429126"/>
                  <a:gd name="connsiteY12" fmla="*/ 1169605 h 2005037"/>
                  <a:gd name="connsiteX13" fmla="*/ 0 w 1429126"/>
                  <a:gd name="connsiteY13" fmla="*/ 0 h 2005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9126" h="2005037">
                    <a:moveTo>
                      <a:pt x="0" y="0"/>
                    </a:moveTo>
                    <a:lnTo>
                      <a:pt x="238188" y="0"/>
                    </a:lnTo>
                    <a:lnTo>
                      <a:pt x="238188" y="0"/>
                    </a:lnTo>
                    <a:lnTo>
                      <a:pt x="595469" y="0"/>
                    </a:lnTo>
                    <a:lnTo>
                      <a:pt x="1429126" y="0"/>
                    </a:lnTo>
                    <a:lnTo>
                      <a:pt x="1429126" y="1169605"/>
                    </a:lnTo>
                    <a:lnTo>
                      <a:pt x="1429126" y="1169605"/>
                    </a:lnTo>
                    <a:lnTo>
                      <a:pt x="1429126" y="1670864"/>
                    </a:lnTo>
                    <a:lnTo>
                      <a:pt x="1429126" y="2005037"/>
                    </a:lnTo>
                    <a:lnTo>
                      <a:pt x="0" y="2005037"/>
                    </a:lnTo>
                    <a:lnTo>
                      <a:pt x="0" y="1670864"/>
                    </a:lnTo>
                    <a:lnTo>
                      <a:pt x="0" y="1169605"/>
                    </a:lnTo>
                    <a:lnTo>
                      <a:pt x="0" y="11696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noFill/>
                </a:endParaRPr>
              </a:p>
            </p:txBody>
          </p:sp>
          <p:sp>
            <p:nvSpPr>
              <p:cNvPr id="43" name="Text Placeholder 5"/>
              <p:cNvSpPr txBox="1">
                <a:spLocks/>
              </p:cNvSpPr>
              <p:nvPr/>
            </p:nvSpPr>
            <p:spPr>
              <a:xfrm>
                <a:off x="1104900" y="2973499"/>
                <a:ext cx="2321573" cy="268178"/>
              </a:xfrm>
              <a:prstGeom prst="rect">
                <a:avLst/>
              </a:prstGeom>
            </p:spPr>
            <p:txBody>
              <a:bodyPr vert="horz" lIns="1800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44" name="Text Placeholder 5"/>
              <p:cNvSpPr txBox="1">
                <a:spLocks/>
              </p:cNvSpPr>
              <p:nvPr/>
            </p:nvSpPr>
            <p:spPr>
              <a:xfrm>
                <a:off x="1172897" y="2973498"/>
                <a:ext cx="2182886" cy="1432634"/>
              </a:xfrm>
              <a:prstGeom prst="rect">
                <a:avLst/>
              </a:prstGeom>
            </p:spPr>
            <p:txBody>
              <a:bodyPr vert="horz" lIns="18000" tIns="0" rIns="0" bIns="0" rtlCol="0" anchor="ctr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  <a:buClr>
                    <a:srgbClr val="1F7079"/>
                  </a:buClr>
                </a:pPr>
                <a:r>
                  <a:rPr lang="en-GB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suggestions</a:t>
                </a:r>
              </a:p>
              <a:p>
                <a:pPr algn="ctr">
                  <a:spcAft>
                    <a:spcPts val="0"/>
                  </a:spcAft>
                  <a:buClr>
                    <a:srgbClr val="1F7079"/>
                  </a:buClr>
                </a:pPr>
                <a:r>
                  <a:rPr lang="en-GB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WebService</a:t>
                </a:r>
                <a:endParaRPr lang="en-GB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5726939" y="4624326"/>
              <a:ext cx="992891" cy="494084"/>
              <a:chOff x="1104900" y="2892836"/>
              <a:chExt cx="2321573" cy="1513296"/>
            </a:xfrm>
          </p:grpSpPr>
          <p:sp>
            <p:nvSpPr>
              <p:cNvPr id="52" name="Rectangular Callout 14"/>
              <p:cNvSpPr/>
              <p:nvPr/>
            </p:nvSpPr>
            <p:spPr>
              <a:xfrm>
                <a:off x="1104900" y="2892836"/>
                <a:ext cx="2321573" cy="1513296"/>
              </a:xfrm>
              <a:custGeom>
                <a:avLst/>
                <a:gdLst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416833 w 1429126"/>
                  <a:gd name="connsiteY10" fmla="*/ 2169811 h 2005037"/>
                  <a:gd name="connsiteX11" fmla="*/ 238188 w 1429126"/>
                  <a:gd name="connsiteY11" fmla="*/ 2005037 h 2005037"/>
                  <a:gd name="connsiteX12" fmla="*/ 0 w 1429126"/>
                  <a:gd name="connsiteY12" fmla="*/ 2005037 h 2005037"/>
                  <a:gd name="connsiteX13" fmla="*/ 0 w 1429126"/>
                  <a:gd name="connsiteY13" fmla="*/ 1670864 h 2005037"/>
                  <a:gd name="connsiteX14" fmla="*/ 0 w 1429126"/>
                  <a:gd name="connsiteY14" fmla="*/ 1169605 h 2005037"/>
                  <a:gd name="connsiteX15" fmla="*/ 0 w 1429126"/>
                  <a:gd name="connsiteY15" fmla="*/ 1169605 h 2005037"/>
                  <a:gd name="connsiteX16" fmla="*/ 0 w 1429126"/>
                  <a:gd name="connsiteY16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238188 w 1429126"/>
                  <a:gd name="connsiteY10" fmla="*/ 2005037 h 2005037"/>
                  <a:gd name="connsiteX11" fmla="*/ 0 w 1429126"/>
                  <a:gd name="connsiteY11" fmla="*/ 2005037 h 2005037"/>
                  <a:gd name="connsiteX12" fmla="*/ 0 w 1429126"/>
                  <a:gd name="connsiteY12" fmla="*/ 1670864 h 2005037"/>
                  <a:gd name="connsiteX13" fmla="*/ 0 w 1429126"/>
                  <a:gd name="connsiteY13" fmla="*/ 1169605 h 2005037"/>
                  <a:gd name="connsiteX14" fmla="*/ 0 w 1429126"/>
                  <a:gd name="connsiteY14" fmla="*/ 1169605 h 2005037"/>
                  <a:gd name="connsiteX15" fmla="*/ 0 w 1429126"/>
                  <a:gd name="connsiteY15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238188 w 1429126"/>
                  <a:gd name="connsiteY9" fmla="*/ 2005037 h 2005037"/>
                  <a:gd name="connsiteX10" fmla="*/ 0 w 1429126"/>
                  <a:gd name="connsiteY10" fmla="*/ 2005037 h 2005037"/>
                  <a:gd name="connsiteX11" fmla="*/ 0 w 1429126"/>
                  <a:gd name="connsiteY11" fmla="*/ 1670864 h 2005037"/>
                  <a:gd name="connsiteX12" fmla="*/ 0 w 1429126"/>
                  <a:gd name="connsiteY12" fmla="*/ 1169605 h 2005037"/>
                  <a:gd name="connsiteX13" fmla="*/ 0 w 1429126"/>
                  <a:gd name="connsiteY13" fmla="*/ 1169605 h 2005037"/>
                  <a:gd name="connsiteX14" fmla="*/ 0 w 1429126"/>
                  <a:gd name="connsiteY14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0 w 1429126"/>
                  <a:gd name="connsiteY9" fmla="*/ 2005037 h 2005037"/>
                  <a:gd name="connsiteX10" fmla="*/ 0 w 1429126"/>
                  <a:gd name="connsiteY10" fmla="*/ 1670864 h 2005037"/>
                  <a:gd name="connsiteX11" fmla="*/ 0 w 1429126"/>
                  <a:gd name="connsiteY11" fmla="*/ 1169605 h 2005037"/>
                  <a:gd name="connsiteX12" fmla="*/ 0 w 1429126"/>
                  <a:gd name="connsiteY12" fmla="*/ 1169605 h 2005037"/>
                  <a:gd name="connsiteX13" fmla="*/ 0 w 1429126"/>
                  <a:gd name="connsiteY13" fmla="*/ 0 h 2005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9126" h="2005037">
                    <a:moveTo>
                      <a:pt x="0" y="0"/>
                    </a:moveTo>
                    <a:lnTo>
                      <a:pt x="238188" y="0"/>
                    </a:lnTo>
                    <a:lnTo>
                      <a:pt x="238188" y="0"/>
                    </a:lnTo>
                    <a:lnTo>
                      <a:pt x="595469" y="0"/>
                    </a:lnTo>
                    <a:lnTo>
                      <a:pt x="1429126" y="0"/>
                    </a:lnTo>
                    <a:lnTo>
                      <a:pt x="1429126" y="1169605"/>
                    </a:lnTo>
                    <a:lnTo>
                      <a:pt x="1429126" y="1169605"/>
                    </a:lnTo>
                    <a:lnTo>
                      <a:pt x="1429126" y="1670864"/>
                    </a:lnTo>
                    <a:lnTo>
                      <a:pt x="1429126" y="2005037"/>
                    </a:lnTo>
                    <a:lnTo>
                      <a:pt x="0" y="2005037"/>
                    </a:lnTo>
                    <a:lnTo>
                      <a:pt x="0" y="1670864"/>
                    </a:lnTo>
                    <a:lnTo>
                      <a:pt x="0" y="1169605"/>
                    </a:lnTo>
                    <a:lnTo>
                      <a:pt x="0" y="11696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noFill/>
                </a:endParaRPr>
              </a:p>
            </p:txBody>
          </p:sp>
          <p:sp>
            <p:nvSpPr>
              <p:cNvPr id="53" name="Text Placeholder 5"/>
              <p:cNvSpPr txBox="1">
                <a:spLocks/>
              </p:cNvSpPr>
              <p:nvPr/>
            </p:nvSpPr>
            <p:spPr>
              <a:xfrm>
                <a:off x="1104900" y="2973499"/>
                <a:ext cx="2321573" cy="268178"/>
              </a:xfrm>
              <a:prstGeom prst="rect">
                <a:avLst/>
              </a:prstGeom>
            </p:spPr>
            <p:txBody>
              <a:bodyPr vert="horz" lIns="1800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54" name="Text Placeholder 5"/>
              <p:cNvSpPr txBox="1">
                <a:spLocks/>
              </p:cNvSpPr>
              <p:nvPr/>
            </p:nvSpPr>
            <p:spPr>
              <a:xfrm>
                <a:off x="1172897" y="2973498"/>
                <a:ext cx="2182886" cy="1432634"/>
              </a:xfrm>
              <a:prstGeom prst="rect">
                <a:avLst/>
              </a:prstGeom>
            </p:spPr>
            <p:txBody>
              <a:bodyPr vert="horz" lIns="18000" tIns="0" rIns="0" bIns="0" rtlCol="0" anchor="ctr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  <a:buClr>
                    <a:srgbClr val="1F7079"/>
                  </a:buClr>
                </a:pPr>
                <a:r>
                  <a:rPr lang="en-GB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suggestions</a:t>
                </a:r>
              </a:p>
              <a:p>
                <a:pPr algn="ctr">
                  <a:spcAft>
                    <a:spcPts val="0"/>
                  </a:spcAft>
                  <a:buClr>
                    <a:srgbClr val="1F7079"/>
                  </a:buClr>
                </a:pPr>
                <a:r>
                  <a:rPr lang="en-GB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Reports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345959" y="5487815"/>
              <a:ext cx="992891" cy="494084"/>
              <a:chOff x="1104900" y="2892836"/>
              <a:chExt cx="2321573" cy="1513296"/>
            </a:xfrm>
          </p:grpSpPr>
          <p:sp>
            <p:nvSpPr>
              <p:cNvPr id="56" name="Rectangular Callout 14"/>
              <p:cNvSpPr/>
              <p:nvPr/>
            </p:nvSpPr>
            <p:spPr>
              <a:xfrm>
                <a:off x="1104900" y="2892836"/>
                <a:ext cx="2321573" cy="1513296"/>
              </a:xfrm>
              <a:custGeom>
                <a:avLst/>
                <a:gdLst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416833 w 1429126"/>
                  <a:gd name="connsiteY10" fmla="*/ 2169811 h 2005037"/>
                  <a:gd name="connsiteX11" fmla="*/ 238188 w 1429126"/>
                  <a:gd name="connsiteY11" fmla="*/ 2005037 h 2005037"/>
                  <a:gd name="connsiteX12" fmla="*/ 0 w 1429126"/>
                  <a:gd name="connsiteY12" fmla="*/ 2005037 h 2005037"/>
                  <a:gd name="connsiteX13" fmla="*/ 0 w 1429126"/>
                  <a:gd name="connsiteY13" fmla="*/ 1670864 h 2005037"/>
                  <a:gd name="connsiteX14" fmla="*/ 0 w 1429126"/>
                  <a:gd name="connsiteY14" fmla="*/ 1169605 h 2005037"/>
                  <a:gd name="connsiteX15" fmla="*/ 0 w 1429126"/>
                  <a:gd name="connsiteY15" fmla="*/ 1169605 h 2005037"/>
                  <a:gd name="connsiteX16" fmla="*/ 0 w 1429126"/>
                  <a:gd name="connsiteY16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595469 w 1429126"/>
                  <a:gd name="connsiteY9" fmla="*/ 2005037 h 2005037"/>
                  <a:gd name="connsiteX10" fmla="*/ 238188 w 1429126"/>
                  <a:gd name="connsiteY10" fmla="*/ 2005037 h 2005037"/>
                  <a:gd name="connsiteX11" fmla="*/ 0 w 1429126"/>
                  <a:gd name="connsiteY11" fmla="*/ 2005037 h 2005037"/>
                  <a:gd name="connsiteX12" fmla="*/ 0 w 1429126"/>
                  <a:gd name="connsiteY12" fmla="*/ 1670864 h 2005037"/>
                  <a:gd name="connsiteX13" fmla="*/ 0 w 1429126"/>
                  <a:gd name="connsiteY13" fmla="*/ 1169605 h 2005037"/>
                  <a:gd name="connsiteX14" fmla="*/ 0 w 1429126"/>
                  <a:gd name="connsiteY14" fmla="*/ 1169605 h 2005037"/>
                  <a:gd name="connsiteX15" fmla="*/ 0 w 1429126"/>
                  <a:gd name="connsiteY15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238188 w 1429126"/>
                  <a:gd name="connsiteY9" fmla="*/ 2005037 h 2005037"/>
                  <a:gd name="connsiteX10" fmla="*/ 0 w 1429126"/>
                  <a:gd name="connsiteY10" fmla="*/ 2005037 h 2005037"/>
                  <a:gd name="connsiteX11" fmla="*/ 0 w 1429126"/>
                  <a:gd name="connsiteY11" fmla="*/ 1670864 h 2005037"/>
                  <a:gd name="connsiteX12" fmla="*/ 0 w 1429126"/>
                  <a:gd name="connsiteY12" fmla="*/ 1169605 h 2005037"/>
                  <a:gd name="connsiteX13" fmla="*/ 0 w 1429126"/>
                  <a:gd name="connsiteY13" fmla="*/ 1169605 h 2005037"/>
                  <a:gd name="connsiteX14" fmla="*/ 0 w 1429126"/>
                  <a:gd name="connsiteY14" fmla="*/ 0 h 2005037"/>
                  <a:gd name="connsiteX0" fmla="*/ 0 w 1429126"/>
                  <a:gd name="connsiteY0" fmla="*/ 0 h 2005037"/>
                  <a:gd name="connsiteX1" fmla="*/ 238188 w 1429126"/>
                  <a:gd name="connsiteY1" fmla="*/ 0 h 2005037"/>
                  <a:gd name="connsiteX2" fmla="*/ 238188 w 1429126"/>
                  <a:gd name="connsiteY2" fmla="*/ 0 h 2005037"/>
                  <a:gd name="connsiteX3" fmla="*/ 595469 w 1429126"/>
                  <a:gd name="connsiteY3" fmla="*/ 0 h 2005037"/>
                  <a:gd name="connsiteX4" fmla="*/ 1429126 w 1429126"/>
                  <a:gd name="connsiteY4" fmla="*/ 0 h 2005037"/>
                  <a:gd name="connsiteX5" fmla="*/ 1429126 w 1429126"/>
                  <a:gd name="connsiteY5" fmla="*/ 1169605 h 2005037"/>
                  <a:gd name="connsiteX6" fmla="*/ 1429126 w 1429126"/>
                  <a:gd name="connsiteY6" fmla="*/ 1169605 h 2005037"/>
                  <a:gd name="connsiteX7" fmla="*/ 1429126 w 1429126"/>
                  <a:gd name="connsiteY7" fmla="*/ 1670864 h 2005037"/>
                  <a:gd name="connsiteX8" fmla="*/ 1429126 w 1429126"/>
                  <a:gd name="connsiteY8" fmla="*/ 2005037 h 2005037"/>
                  <a:gd name="connsiteX9" fmla="*/ 0 w 1429126"/>
                  <a:gd name="connsiteY9" fmla="*/ 2005037 h 2005037"/>
                  <a:gd name="connsiteX10" fmla="*/ 0 w 1429126"/>
                  <a:gd name="connsiteY10" fmla="*/ 1670864 h 2005037"/>
                  <a:gd name="connsiteX11" fmla="*/ 0 w 1429126"/>
                  <a:gd name="connsiteY11" fmla="*/ 1169605 h 2005037"/>
                  <a:gd name="connsiteX12" fmla="*/ 0 w 1429126"/>
                  <a:gd name="connsiteY12" fmla="*/ 1169605 h 2005037"/>
                  <a:gd name="connsiteX13" fmla="*/ 0 w 1429126"/>
                  <a:gd name="connsiteY13" fmla="*/ 0 h 2005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29126" h="2005037">
                    <a:moveTo>
                      <a:pt x="0" y="0"/>
                    </a:moveTo>
                    <a:lnTo>
                      <a:pt x="238188" y="0"/>
                    </a:lnTo>
                    <a:lnTo>
                      <a:pt x="238188" y="0"/>
                    </a:lnTo>
                    <a:lnTo>
                      <a:pt x="595469" y="0"/>
                    </a:lnTo>
                    <a:lnTo>
                      <a:pt x="1429126" y="0"/>
                    </a:lnTo>
                    <a:lnTo>
                      <a:pt x="1429126" y="1169605"/>
                    </a:lnTo>
                    <a:lnTo>
                      <a:pt x="1429126" y="1169605"/>
                    </a:lnTo>
                    <a:lnTo>
                      <a:pt x="1429126" y="1670864"/>
                    </a:lnTo>
                    <a:lnTo>
                      <a:pt x="1429126" y="2005037"/>
                    </a:lnTo>
                    <a:lnTo>
                      <a:pt x="0" y="2005037"/>
                    </a:lnTo>
                    <a:lnTo>
                      <a:pt x="0" y="1670864"/>
                    </a:lnTo>
                    <a:lnTo>
                      <a:pt x="0" y="1169605"/>
                    </a:lnTo>
                    <a:lnTo>
                      <a:pt x="0" y="11696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noFill/>
                </a:endParaRPr>
              </a:p>
            </p:txBody>
          </p:sp>
          <p:sp>
            <p:nvSpPr>
              <p:cNvPr id="57" name="Text Placeholder 5"/>
              <p:cNvSpPr txBox="1">
                <a:spLocks/>
              </p:cNvSpPr>
              <p:nvPr/>
            </p:nvSpPr>
            <p:spPr>
              <a:xfrm>
                <a:off x="1104900" y="2973499"/>
                <a:ext cx="2321573" cy="268178"/>
              </a:xfrm>
              <a:prstGeom prst="rect">
                <a:avLst/>
              </a:prstGeom>
            </p:spPr>
            <p:txBody>
              <a:bodyPr vert="horz" lIns="1800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58" name="Text Placeholder 5"/>
              <p:cNvSpPr txBox="1">
                <a:spLocks/>
              </p:cNvSpPr>
              <p:nvPr/>
            </p:nvSpPr>
            <p:spPr>
              <a:xfrm>
                <a:off x="1172897" y="2973498"/>
                <a:ext cx="2182886" cy="1432634"/>
              </a:xfrm>
              <a:prstGeom prst="rect">
                <a:avLst/>
              </a:prstGeom>
            </p:spPr>
            <p:txBody>
              <a:bodyPr vert="horz" lIns="18000" tIns="0" rIns="0" bIns="0" rtlCol="0" anchor="ctr" anchorCtr="0">
                <a:noAutofit/>
              </a:bodyPr>
              <a:lstStyle>
                <a:lvl1pPr marL="0" indent="0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None/>
                  <a:defRPr sz="1000" b="0" kern="1200" cap="none" baseline="0">
                    <a:solidFill>
                      <a:schemeClr val="tx2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1pPr>
                <a:lvl2pPr marL="622300" indent="-261938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4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2pPr>
                <a:lvl3pPr marL="982663" indent="-2635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2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3pPr>
                <a:lvl4pPr marL="1254125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4pPr>
                <a:lvl5pPr marL="1614488" indent="-174625" algn="l" defTabSz="9144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Verdana" pitchFamily="34" charset="0"/>
                  <a:buChar char="›"/>
                  <a:defRPr sz="1100" b="0" kern="1200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  <a:buClr>
                    <a:srgbClr val="1F7079"/>
                  </a:buClr>
                </a:pPr>
                <a:r>
                  <a:rPr lang="en-GB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suggestions</a:t>
                </a:r>
              </a:p>
              <a:p>
                <a:pPr algn="ctr">
                  <a:spcAft>
                    <a:spcPts val="0"/>
                  </a:spcAft>
                  <a:buClr>
                    <a:srgbClr val="1F7079"/>
                  </a:buClr>
                </a:pPr>
                <a:r>
                  <a:rPr lang="en-GB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Cache</a:t>
                </a:r>
              </a:p>
            </p:txBody>
          </p:sp>
        </p:grpSp>
        <p:cxnSp>
          <p:nvCxnSpPr>
            <p:cNvPr id="69" name="Straight Connector 68"/>
            <p:cNvCxnSpPr/>
            <p:nvPr/>
          </p:nvCxnSpPr>
          <p:spPr>
            <a:xfrm rot="5400000" flipV="1">
              <a:off x="4694575" y="5319992"/>
              <a:ext cx="326540" cy="0"/>
            </a:xfrm>
            <a:prstGeom prst="line">
              <a:avLst/>
            </a:prstGeom>
            <a:ln w="25400">
              <a:solidFill>
                <a:srgbClr val="1F707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7064744" y="3992799"/>
            <a:ext cx="1721922" cy="17219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812588" y="3992799"/>
            <a:ext cx="1721922" cy="17219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23"/>
          <p:cNvSpPr>
            <a:spLocks noChangeArrowheads="1"/>
          </p:cNvSpPr>
          <p:nvPr/>
        </p:nvSpPr>
        <p:spPr bwMode="auto">
          <a:xfrm>
            <a:off x="2693102" y="3870600"/>
            <a:ext cx="1960895" cy="1966321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a-DK" sz="3200" dirty="0"/>
              <a:t>BDD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693102" y="3248598"/>
            <a:ext cx="2020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systems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90164" y="3258498"/>
            <a:ext cx="3954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a system between components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691127" y="5740434"/>
            <a:ext cx="2020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a component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894986" y="5740433"/>
            <a:ext cx="2020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a class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45" y="4266175"/>
            <a:ext cx="1721922" cy="1286701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1121786" y="2853702"/>
            <a:ext cx="949505" cy="235113"/>
          </a:xfrm>
          <a:prstGeom prst="rect">
            <a:avLst/>
          </a:prstGeom>
          <a:solidFill>
            <a:srgbClr val="FFFF0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1600" dirty="0">
                <a:solidFill>
                  <a:schemeClr val="tx1"/>
                </a:solidFill>
              </a:rPr>
              <a:t>SLOW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9232700" y="5374948"/>
            <a:ext cx="949505" cy="235113"/>
          </a:xfrm>
          <a:prstGeom prst="rect">
            <a:avLst/>
          </a:prstGeom>
          <a:solidFill>
            <a:srgbClr val="FFFF0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t-LT" sz="1600" dirty="0">
                <a:solidFill>
                  <a:schemeClr val="tx1"/>
                </a:solidFill>
              </a:rPr>
              <a:t>FAST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125" y="4490748"/>
            <a:ext cx="551095" cy="650774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121785" y="3067163"/>
            <a:ext cx="94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238498" y="5594580"/>
            <a:ext cx="94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EASY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01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3412</Words>
  <Application>Microsoft Office PowerPoint</Application>
  <PresentationFormat>Widescreen</PresentationFormat>
  <Paragraphs>718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NSimSun</vt:lpstr>
      <vt:lpstr>Arial</vt:lpstr>
      <vt:lpstr>Calibri</vt:lpstr>
      <vt:lpstr>Calibri Light</vt:lpstr>
      <vt:lpstr>DejaVu Sans</vt:lpstr>
      <vt:lpstr>Verdana</vt:lpstr>
      <vt:lpstr>Office Theme</vt:lpstr>
      <vt:lpstr>Behaviour Driven Development : theGardener roots</vt:lpstr>
      <vt:lpstr>BDD : theGardener roots</vt:lpstr>
      <vt:lpstr>Introduction</vt:lpstr>
      <vt:lpstr>Introduction</vt:lpstr>
      <vt:lpstr>Introduction</vt:lpstr>
      <vt:lpstr>Introduction</vt:lpstr>
      <vt:lpstr>Introduction</vt:lpstr>
      <vt:lpstr>Introduction | Specification by an example</vt:lpstr>
      <vt:lpstr>Introduction | Functional tests</vt:lpstr>
      <vt:lpstr>Introduction | Functional tests</vt:lpstr>
      <vt:lpstr>Introduction | Executable Documentation</vt:lpstr>
      <vt:lpstr>Library | User Story to be implemented</vt:lpstr>
      <vt:lpstr>Library | User Story to be implemented</vt:lpstr>
      <vt:lpstr>Library | User Story to be implemented</vt:lpstr>
      <vt:lpstr>Library | User Story to be implemented</vt:lpstr>
      <vt:lpstr>Library | User Story to be implemented</vt:lpstr>
      <vt:lpstr>Library | Write scenarios in collaboration</vt:lpstr>
      <vt:lpstr>Library | Write scenarios in collaboration</vt:lpstr>
      <vt:lpstr>Library | Write scenarios in collaboration</vt:lpstr>
      <vt:lpstr>Library | Write scenarios in collaboration</vt:lpstr>
      <vt:lpstr>Library | Write scenarios in collaboration</vt:lpstr>
      <vt:lpstr>Library | Write scenarios in collaboration</vt:lpstr>
      <vt:lpstr>Library | Write scenarios in collaboration</vt:lpstr>
      <vt:lpstr>Library | Write scenarios in collaboration</vt:lpstr>
      <vt:lpstr>Library | Write scenarios in collaboration</vt:lpstr>
      <vt:lpstr>Library | Write scenarios in collaboration</vt:lpstr>
      <vt:lpstr>Library | Write scenarios in collaboration</vt:lpstr>
      <vt:lpstr>Library | Write scenarios in collaboration</vt:lpstr>
      <vt:lpstr>Library | Write scenarios in collaboration</vt:lpstr>
      <vt:lpstr>Library | Write scenarios in collaboration</vt:lpstr>
      <vt:lpstr>Library | Organize scenarios</vt:lpstr>
      <vt:lpstr>Library | Organize scenarios</vt:lpstr>
      <vt:lpstr>Library | Without specification by example</vt:lpstr>
      <vt:lpstr>Library | Sprint roadmap</vt:lpstr>
      <vt:lpstr>Library | Development cycles</vt:lpstr>
      <vt:lpstr>Library | Make scenario executable</vt:lpstr>
      <vt:lpstr>Library | Make scenario runnable</vt:lpstr>
      <vt:lpstr>Library | Make scenario runnable</vt:lpstr>
      <vt:lpstr>Library | Make scenario runnable</vt:lpstr>
      <vt:lpstr>Library | Make scenario runnable</vt:lpstr>
      <vt:lpstr>Library | Make scenario runnable</vt:lpstr>
      <vt:lpstr>Library | Make scenario runnable</vt:lpstr>
      <vt:lpstr>Library | Make scenario runnable</vt:lpstr>
      <vt:lpstr>Library | Make scenario runnable</vt:lpstr>
      <vt:lpstr>Library | Make scenario runnable</vt:lpstr>
      <vt:lpstr>Library | Make scenario runnable</vt:lpstr>
      <vt:lpstr>Library | Make scenario runnable</vt:lpstr>
      <vt:lpstr>Library | Make scenario runnable</vt:lpstr>
      <vt:lpstr>Library | Make scenario runnable</vt:lpstr>
      <vt:lpstr>Library | Regression tests</vt:lpstr>
      <vt:lpstr>Improve the process </vt:lpstr>
      <vt:lpstr>Improve the process </vt:lpstr>
      <vt:lpstr>Conclusion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Andrius Busilas</dc:creator>
  <cp:lastModifiedBy>Andrius Busilas</cp:lastModifiedBy>
  <cp:revision>85</cp:revision>
  <dcterms:created xsi:type="dcterms:W3CDTF">2018-06-26T12:47:40Z</dcterms:created>
  <dcterms:modified xsi:type="dcterms:W3CDTF">2018-10-08T10:21:46Z</dcterms:modified>
</cp:coreProperties>
</file>